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handoutMasterIdLst>
    <p:handoutMasterId r:id="rId69"/>
  </p:handoutMasterIdLst>
  <p:sldIdLst>
    <p:sldId id="277" r:id="rId2"/>
    <p:sldId id="331" r:id="rId3"/>
    <p:sldId id="346" r:id="rId4"/>
    <p:sldId id="274" r:id="rId5"/>
    <p:sldId id="275" r:id="rId6"/>
    <p:sldId id="343" r:id="rId7"/>
    <p:sldId id="276" r:id="rId8"/>
    <p:sldId id="321" r:id="rId9"/>
    <p:sldId id="335" r:id="rId10"/>
    <p:sldId id="334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329" r:id="rId19"/>
    <p:sldId id="330" r:id="rId20"/>
    <p:sldId id="290" r:id="rId21"/>
    <p:sldId id="367" r:id="rId22"/>
    <p:sldId id="291" r:id="rId23"/>
    <p:sldId id="293" r:id="rId24"/>
    <p:sldId id="294" r:id="rId25"/>
    <p:sldId id="295" r:id="rId26"/>
    <p:sldId id="296" r:id="rId27"/>
    <p:sldId id="297" r:id="rId28"/>
    <p:sldId id="298" r:id="rId29"/>
    <p:sldId id="301" r:id="rId30"/>
    <p:sldId id="302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47" r:id="rId46"/>
    <p:sldId id="348" r:id="rId47"/>
    <p:sldId id="349" r:id="rId48"/>
    <p:sldId id="351" r:id="rId49"/>
    <p:sldId id="352" r:id="rId50"/>
    <p:sldId id="353" r:id="rId51"/>
    <p:sldId id="354" r:id="rId52"/>
    <p:sldId id="355" r:id="rId53"/>
    <p:sldId id="356" r:id="rId54"/>
    <p:sldId id="358" r:id="rId55"/>
    <p:sldId id="360" r:id="rId56"/>
    <p:sldId id="361" r:id="rId57"/>
    <p:sldId id="342" r:id="rId58"/>
    <p:sldId id="362" r:id="rId59"/>
    <p:sldId id="363" r:id="rId60"/>
    <p:sldId id="364" r:id="rId61"/>
    <p:sldId id="365" r:id="rId62"/>
    <p:sldId id="318" r:id="rId63"/>
    <p:sldId id="337" r:id="rId64"/>
    <p:sldId id="336" r:id="rId65"/>
    <p:sldId id="341" r:id="rId66"/>
    <p:sldId id="366" r:id="rId67"/>
  </p:sldIdLst>
  <p:sldSz cx="9144000" cy="6858000" type="screen4x3"/>
  <p:notesSz cx="6881813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BE20"/>
    <a:srgbClr val="509E2F"/>
    <a:srgbClr val="FC7701"/>
    <a:srgbClr val="F2401F"/>
    <a:srgbClr val="FF3300"/>
    <a:srgbClr val="E7401F"/>
    <a:srgbClr val="007942"/>
    <a:srgbClr val="0066FF"/>
    <a:srgbClr val="FCDC41"/>
    <a:srgbClr val="324A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27" autoAdjust="0"/>
    <p:restoredTop sz="91001" autoAdjust="0"/>
  </p:normalViewPr>
  <p:slideViewPr>
    <p:cSldViewPr snapToGrid="0" snapToObjects="1">
      <p:cViewPr varScale="1">
        <p:scale>
          <a:sx n="60" d="100"/>
          <a:sy n="60" d="100"/>
        </p:scale>
        <p:origin x="644" y="64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69" d="100"/>
          <a:sy n="69" d="100"/>
        </p:scale>
        <p:origin x="325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92BF15-CC46-4F83-A4A9-D6AA6EBEBC65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2982913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313" y="8829675"/>
            <a:ext cx="2982912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8E12E7-533D-490C-A726-07D88BACB2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9991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/>
          <a:lstStyle>
            <a:lvl1pPr algn="r">
              <a:defRPr sz="1200"/>
            </a:lvl1pPr>
          </a:lstStyle>
          <a:p>
            <a:fld id="{8B8C13ED-9018-46D4-839C-FFF505109A27}" type="datetimeFigureOut">
              <a:rPr lang="en-US" smtClean="0"/>
              <a:t>12/21/2020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46" tIns="46223" rIns="92446" bIns="46223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2446" tIns="46223" rIns="92446" bIns="46223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2446" tIns="46223" rIns="92446" bIns="46223" rtlCol="0" anchor="b"/>
          <a:lstStyle>
            <a:lvl1pPr algn="r">
              <a:defRPr sz="1200"/>
            </a:lvl1pPr>
          </a:lstStyle>
          <a:p>
            <a:fld id="{5ECB1083-D2D7-4D15-8A7E-3FFE75B35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58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03801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 brief background:</a:t>
            </a:r>
            <a:r>
              <a:rPr lang="en-US" b="1" baseline="0" dirty="0"/>
              <a:t> P</a:t>
            </a:r>
            <a:r>
              <a:rPr lang="en-US" b="1" dirty="0"/>
              <a:t>lease describe the</a:t>
            </a:r>
            <a:r>
              <a:rPr lang="en-US" b="1" baseline="0" dirty="0"/>
              <a:t> problem you are addressing and why it is important (20sec slide)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3F6D4-C46E-5B48-9C82-B3110DDD8D2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1740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Please </a:t>
            </a:r>
            <a:r>
              <a:rPr lang="en-US" b="1" u="sng" dirty="0"/>
              <a:t>briefly</a:t>
            </a:r>
            <a:r>
              <a:rPr lang="en-US" b="1" u="none" dirty="0"/>
              <a:t> describe prior research in your </a:t>
            </a:r>
            <a:r>
              <a:rPr lang="en-US" b="1" u="none" baseline="0" dirty="0"/>
              <a:t>problem and the gaps in the existing science (30sec slide)</a:t>
            </a:r>
            <a:endParaRPr lang="en-US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C3F6D4-C46E-5B48-9C82-B3110DDD8D25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69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F31BF-7BAA-B545-8A54-BD6165549183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124871" y="6271500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7844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36727"/>
            <a:ext cx="8196210" cy="3701376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1pPr>
            <a:lvl2pPr>
              <a:defRPr sz="20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3pPr>
            <a:lvl4pPr>
              <a:defRPr sz="16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5pPr>
          </a:lstStyle>
          <a:p>
            <a:pPr lvl="0"/>
            <a:r>
              <a:rPr lang="en-US" dirty="0"/>
              <a:t>Bulleted content here (</a:t>
            </a:r>
            <a:r>
              <a:rPr lang="en-US" dirty="0" err="1"/>
              <a:t>Orgon</a:t>
            </a:r>
            <a:r>
              <a:rPr lang="en-US" dirty="0"/>
              <a:t> Slab Light,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Light,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Light,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Light,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Light, 14)</a:t>
            </a:r>
          </a:p>
        </p:txBody>
      </p:sp>
      <p:pic>
        <p:nvPicPr>
          <p:cNvPr id="9" name="Picture 8" descr="SquGrid_36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5100"/>
            <a:ext cx="9144000" cy="457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644384" y="5522977"/>
            <a:ext cx="1347216" cy="1089660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4157" y="523910"/>
            <a:ext cx="8184662" cy="991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509E2F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</p:spTree>
    <p:extLst>
      <p:ext uri="{BB962C8B-B14F-4D97-AF65-F5344CB8AC3E}">
        <p14:creationId xmlns:p14="http://schemas.microsoft.com/office/powerpoint/2010/main" val="19085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22329"/>
            <a:ext cx="8229600" cy="1143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7892"/>
            <a:ext cx="8229600" cy="4220806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  <a:lvl2pPr>
              <a:defRPr>
                <a:latin typeface="Arial"/>
                <a:cs typeface="Arial"/>
              </a:defRPr>
            </a:lvl2pPr>
            <a:lvl3pPr>
              <a:defRPr>
                <a:latin typeface="Arial"/>
                <a:cs typeface="Arial"/>
              </a:defRPr>
            </a:lvl3pPr>
            <a:lvl4pPr>
              <a:defRPr>
                <a:latin typeface="Arial"/>
                <a:cs typeface="Arial"/>
              </a:defRPr>
            </a:lvl4pPr>
            <a:lvl5pPr>
              <a:defRPr>
                <a:latin typeface="Arial"/>
                <a:cs typeface="Arial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10966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3F31BF-7BAA-B545-8A54-BD6165549183}" type="datetimeFigureOut">
              <a:rPr lang="en-US" smtClean="0"/>
              <a:pPr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10966"/>
            <a:ext cx="2895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63248" y="6310966"/>
            <a:ext cx="2133600" cy="365125"/>
          </a:xfrm>
          <a:noFill/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rmAutofit/>
          </a:bodyPr>
          <a:lstStyle>
            <a:lvl1pPr algn="l">
              <a:defRPr sz="2800" b="1" cap="all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3F31BF-7BAA-B545-8A54-BD6165549183}" type="datetimeFigureOut">
              <a:rPr lang="en-US" smtClean="0"/>
              <a:pPr/>
              <a:t>12/21/2020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4445"/>
            <a:ext cx="8229600" cy="1143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0008"/>
            <a:ext cx="4038600" cy="4204524"/>
          </a:xfrm>
        </p:spPr>
        <p:txBody>
          <a:bodyPr/>
          <a:lstStyle>
            <a:lvl1pPr>
              <a:defRPr sz="28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820008"/>
            <a:ext cx="4038600" cy="4204525"/>
          </a:xfrm>
        </p:spPr>
        <p:txBody>
          <a:bodyPr/>
          <a:lstStyle>
            <a:lvl1pPr>
              <a:defRPr sz="2800">
                <a:latin typeface="Arial"/>
                <a:cs typeface="Arial"/>
              </a:defRPr>
            </a:lvl1pPr>
            <a:lvl2pPr>
              <a:defRPr sz="2400">
                <a:latin typeface="Arial"/>
                <a:cs typeface="Arial"/>
              </a:defRPr>
            </a:lvl2pPr>
            <a:lvl3pPr>
              <a:defRPr sz="2000">
                <a:latin typeface="Arial"/>
                <a:cs typeface="Arial"/>
              </a:defRPr>
            </a:lvl3pPr>
            <a:lvl4pPr>
              <a:defRPr sz="1800">
                <a:latin typeface="Arial"/>
                <a:cs typeface="Arial"/>
              </a:defRPr>
            </a:lvl4pPr>
            <a:lvl5pPr>
              <a:defRPr sz="1800">
                <a:latin typeface="Arial"/>
                <a:cs typeface="Arial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50518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3F31BF-7BAA-B545-8A54-BD6165549183}" type="datetimeFigureOut">
              <a:rPr lang="en-US" smtClean="0"/>
              <a:pPr/>
              <a:t>12/21/2020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50518"/>
            <a:ext cx="2895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50518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61747"/>
            <a:ext cx="8229600" cy="1143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461985"/>
            <a:ext cx="4040188" cy="3670555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Arial"/>
                <a:cs typeface="Arial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461985"/>
            <a:ext cx="4041775" cy="3670555"/>
          </a:xfrm>
        </p:spPr>
        <p:txBody>
          <a:bodyPr/>
          <a:lstStyle>
            <a:lvl1pPr>
              <a:defRPr sz="2400">
                <a:latin typeface="Arial"/>
                <a:cs typeface="Arial"/>
              </a:defRPr>
            </a:lvl1pPr>
            <a:lvl2pPr>
              <a:defRPr sz="2000">
                <a:latin typeface="Arial"/>
                <a:cs typeface="Arial"/>
              </a:defRPr>
            </a:lvl2pPr>
            <a:lvl3pPr>
              <a:defRPr sz="1800">
                <a:latin typeface="Arial"/>
                <a:cs typeface="Arial"/>
              </a:defRPr>
            </a:lvl3pPr>
            <a:lvl4pPr>
              <a:defRPr sz="1600">
                <a:latin typeface="Arial"/>
                <a:cs typeface="Arial"/>
              </a:defRPr>
            </a:lvl4pPr>
            <a:lvl5pPr>
              <a:defRPr sz="1600">
                <a:latin typeface="Arial"/>
                <a:cs typeface="Arial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78335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3F31BF-7BAA-B545-8A54-BD6165549183}" type="datetimeFigureOut">
              <a:rPr lang="en-US" smtClean="0"/>
              <a:pPr/>
              <a:t>12/21/2020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278335"/>
            <a:ext cx="2895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278335"/>
            <a:ext cx="2133600" cy="365125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1881"/>
            <a:ext cx="8229600" cy="1143000"/>
          </a:xfrm>
        </p:spPr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3F31BF-7BAA-B545-8A54-BD6165549183}" type="datetimeFigureOut">
              <a:rPr lang="en-US" smtClean="0"/>
              <a:pPr/>
              <a:t>12/21/2020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F31BF-7BAA-B545-8A54-BD6165549183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DF3B2-5B0F-514C-AE92-94CAAA68DD3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>
                <a:latin typeface="Arial"/>
                <a:cs typeface="Arial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F03F31BF-7BAA-B545-8A54-BD6165549183}" type="datetimeFigureOut">
              <a:rPr lang="en-US" smtClean="0"/>
              <a:pPr/>
              <a:t>12/21/2020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/>
                <a:cs typeface="Arial"/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0" y="6430945"/>
            <a:ext cx="9214338" cy="321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537409-FD92-2C48-80AD-58A0A99CEE4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19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F31BF-7BAA-B545-8A54-BD6165549183}" type="datetimeFigureOut">
              <a:rPr lang="en-US" smtClean="0"/>
              <a:pPr/>
              <a:t>12/21/2020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DF3B2-5B0F-514C-AE92-94CAAA68DD3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0" y="6503300"/>
            <a:ext cx="1853965" cy="24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>
              <a:defRPr/>
            </a:pPr>
            <a:r>
              <a:rPr lang="en-US" altLang="en-US" sz="1000" dirty="0" smtClean="0">
                <a:solidFill>
                  <a:srgbClr val="006000"/>
                </a:solidFill>
                <a:latin typeface="Times New Roman" pitchFamily="18" charset="0"/>
              </a:rPr>
              <a:t>Ian Ferguson</a:t>
            </a:r>
            <a:r>
              <a:rPr lang="en-US" altLang="en-US" sz="1000" baseline="0" dirty="0" smtClean="0">
                <a:solidFill>
                  <a:srgbClr val="006000"/>
                </a:solidFill>
                <a:latin typeface="Times New Roman" pitchFamily="18" charset="0"/>
              </a:rPr>
              <a:t> </a:t>
            </a:r>
            <a:r>
              <a:rPr lang="en-US" altLang="en-US" sz="1000" dirty="0" smtClean="0">
                <a:solidFill>
                  <a:srgbClr val="006000"/>
                </a:solidFill>
                <a:latin typeface="Times New Roman" pitchFamily="18" charset="0"/>
              </a:rPr>
              <a:t>(ianf@mst.edu)</a:t>
            </a:r>
          </a:p>
        </p:txBody>
      </p:sp>
      <p:sp>
        <p:nvSpPr>
          <p:cNvPr id="10" name="Rectangle 8"/>
          <p:cNvSpPr>
            <a:spLocks noChangeArrowheads="1"/>
          </p:cNvSpPr>
          <p:nvPr userDrawn="1"/>
        </p:nvSpPr>
        <p:spPr bwMode="auto">
          <a:xfrm>
            <a:off x="5067300" y="6503299"/>
            <a:ext cx="4148711" cy="24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075" tIns="46038" rIns="92075" bIns="46038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en-US" altLang="en-US" sz="1000" baseline="0" dirty="0" smtClean="0">
                <a:solidFill>
                  <a:srgbClr val="006000"/>
                </a:solidFill>
                <a:latin typeface="Times New Roman" pitchFamily="18" charset="0"/>
              </a:rPr>
              <a:t>College of Engineering and Computing: ABET Visit, </a:t>
            </a:r>
            <a:r>
              <a:rPr lang="en-US" altLang="en-US" sz="1000" dirty="0" smtClean="0">
                <a:solidFill>
                  <a:srgbClr val="006000"/>
                </a:solidFill>
                <a:latin typeface="Times New Roman" pitchFamily="18" charset="0"/>
              </a:rPr>
              <a:t>Oct. 2014</a:t>
            </a:r>
            <a:r>
              <a:rPr lang="en-US" altLang="en-US" sz="1000" baseline="0" dirty="0" smtClean="0">
                <a:solidFill>
                  <a:srgbClr val="006000"/>
                </a:solidFill>
                <a:latin typeface="Times New Roman" pitchFamily="18" charset="0"/>
              </a:rPr>
              <a:t> </a:t>
            </a:r>
            <a:r>
              <a:rPr lang="en-US" altLang="en-US" sz="1000" dirty="0" smtClean="0">
                <a:solidFill>
                  <a:srgbClr val="006000"/>
                </a:solidFill>
                <a:latin typeface="Times New Roman" pitchFamily="18" charset="0"/>
              </a:rPr>
              <a:t>Slide [</a:t>
            </a:r>
            <a:fld id="{F872AE7D-4622-4700-AF22-F0D206F25D94}" type="slidenum">
              <a:rPr lang="en-US" altLang="en-US" sz="1000" smtClean="0">
                <a:solidFill>
                  <a:srgbClr val="006000"/>
                </a:solidFill>
                <a:latin typeface="Times New Roman" pitchFamily="18" charset="0"/>
              </a:rPr>
              <a:t>‹#›</a:t>
            </a:fld>
            <a:r>
              <a:rPr lang="en-US" altLang="en-US" sz="1000" dirty="0" smtClean="0">
                <a:solidFill>
                  <a:srgbClr val="006000"/>
                </a:solidFill>
                <a:latin typeface="Times New Roman" pitchFamily="18" charset="0"/>
              </a:rPr>
              <a:t>]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0" y="6430945"/>
            <a:ext cx="9214338" cy="321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197621" y="6356351"/>
            <a:ext cx="286862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© Bruce McMillin May</a:t>
            </a:r>
            <a:r>
              <a:rPr lang="en-US" sz="1000" baseline="0" dirty="0" smtClean="0"/>
              <a:t> 2020</a:t>
            </a:r>
            <a:endParaRPr lang="en-US" sz="10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  <p:sldLayoutId id="2147483660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1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image" Target="../media/image40.jpeg"/><Relationship Id="rId7" Type="http://schemas.openxmlformats.org/officeDocument/2006/relationships/image" Target="../media/image3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5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1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wmf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60.jpeg"/><Relationship Id="rId4" Type="http://schemas.openxmlformats.org/officeDocument/2006/relationships/image" Target="../media/image5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ags" Target="../tags/tag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1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56488" y="111848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baseline="0">
                <a:solidFill>
                  <a:srgbClr val="1B6917"/>
                </a:solidFill>
                <a:latin typeface="Arial"/>
                <a:cs typeface="Arial"/>
              </a:defRPr>
            </a:lvl1pPr>
          </a:lstStyle>
          <a:p>
            <a:pPr algn="ctr"/>
            <a:r>
              <a:rPr lang="en-US" sz="4400" dirty="0" smtClean="0"/>
              <a:t>Cyber-Physical Security Through Information Flow</a:t>
            </a:r>
            <a:endParaRPr lang="en-US" sz="44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1" y="2943225"/>
            <a:ext cx="9237785" cy="269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>
                <a:solidFill>
                  <a:srgbClr val="40403E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Bruce McMillin </a:t>
            </a:r>
            <a:endParaRPr lang="en-US" sz="28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  <a:defRPr/>
            </a:pPr>
            <a:endParaRPr lang="en-US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sz="14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Professor, Department of Computer Science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2018-2020 Distinguished Visitor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Missouri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Science and Technology</a:t>
            </a:r>
          </a:p>
          <a:p>
            <a:pPr lvl="0">
              <a:lnSpc>
                <a:spcPct val="12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325 Computer Science, 500 W. 15</a:t>
            </a:r>
            <a:r>
              <a:rPr lang="en-US" baseline="3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St.,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Rolla, MO 65409</a:t>
            </a:r>
          </a:p>
          <a:p>
            <a:pPr lvl="0">
              <a:lnSpc>
                <a:spcPct val="12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o/ (573)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341-6435 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ff@mst.edu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36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6200"/>
            <a:ext cx="8229600" cy="849086"/>
          </a:xfrm>
        </p:spPr>
        <p:txBody>
          <a:bodyPr/>
          <a:lstStyle/>
          <a:p>
            <a:endParaRPr lang="en-US" sz="3200" dirty="0"/>
          </a:p>
        </p:txBody>
      </p:sp>
      <p:sp>
        <p:nvSpPr>
          <p:cNvPr id="8" name="TextBox 7"/>
          <p:cNvSpPr txBox="1"/>
          <p:nvPr/>
        </p:nvSpPr>
        <p:spPr>
          <a:xfrm>
            <a:off x="6543675" y="742950"/>
            <a:ext cx="2238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dirty="0" smtClean="0"/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Peer-to-peer </a:t>
            </a:r>
            <a:r>
              <a:rPr lang="en-US" dirty="0" err="1" smtClean="0"/>
              <a:t>transactive</a:t>
            </a:r>
            <a:r>
              <a:rPr lang="en-US" dirty="0" smtClean="0"/>
              <a:t> energy</a:t>
            </a:r>
          </a:p>
        </p:txBody>
      </p:sp>
      <p:pic>
        <p:nvPicPr>
          <p:cNvPr id="9" name="Content Placeholder 8" descr="DGI Architecture1.3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28675" y="822366"/>
            <a:ext cx="5145483" cy="4458774"/>
          </a:xfrm>
        </p:spPr>
      </p:pic>
      <p:sp>
        <p:nvSpPr>
          <p:cNvPr id="3" name="Rounded Rectangle 2"/>
          <p:cNvSpPr/>
          <p:nvPr/>
        </p:nvSpPr>
        <p:spPr>
          <a:xfrm>
            <a:off x="1101969" y="3499338"/>
            <a:ext cx="1266093" cy="2286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4724400" y="3499338"/>
            <a:ext cx="1266093" cy="2286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386862" y="3499338"/>
            <a:ext cx="7391186" cy="2286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1101969" y="742950"/>
            <a:ext cx="1266093" cy="2286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4726899" y="765753"/>
            <a:ext cx="1266093" cy="2286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86862" y="754500"/>
            <a:ext cx="7391186" cy="228600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386862" y="404446"/>
            <a:ext cx="7543586" cy="553329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494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73085"/>
            <a:ext cx="8229600" cy="4418549"/>
          </a:xfrm>
        </p:spPr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Physical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Cyber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Cyber-enabled Physical</a:t>
            </a:r>
          </a:p>
          <a:p>
            <a:pPr>
              <a:spcBef>
                <a:spcPts val="1800"/>
              </a:spcBef>
            </a:pPr>
            <a:r>
              <a:rPr lang="en-US" dirty="0" smtClean="0"/>
              <a:t>Physically-enabled Cyber</a:t>
            </a:r>
            <a:endParaRPr lang="en-US" dirty="0"/>
          </a:p>
        </p:txBody>
      </p:sp>
      <p:sp>
        <p:nvSpPr>
          <p:cNvPr id="6" name="Striped Right Arrow 5"/>
          <p:cNvSpPr/>
          <p:nvPr/>
        </p:nvSpPr>
        <p:spPr>
          <a:xfrm rot="10800000">
            <a:off x="6061587" y="1973085"/>
            <a:ext cx="2020529" cy="60468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iped Right Arrow 6"/>
          <p:cNvSpPr/>
          <p:nvPr/>
        </p:nvSpPr>
        <p:spPr>
          <a:xfrm rot="10800000">
            <a:off x="6061587" y="2713168"/>
            <a:ext cx="2020529" cy="60468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/>
          <p:cNvSpPr/>
          <p:nvPr/>
        </p:nvSpPr>
        <p:spPr>
          <a:xfrm rot="10800000">
            <a:off x="6061587" y="3454732"/>
            <a:ext cx="2020529" cy="60468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riped Right Arrow 8"/>
          <p:cNvSpPr/>
          <p:nvPr/>
        </p:nvSpPr>
        <p:spPr>
          <a:xfrm rot="10800000">
            <a:off x="6061587" y="4142277"/>
            <a:ext cx="2020529" cy="60468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6850" name="Picture 2" descr="https://i.ytimg.com/vi/4frNsdQ6rbI/maxresdefaul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564" y="1614206"/>
            <a:ext cx="3120573" cy="175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52" name="Picture 4" descr="http://assets.nydailynews.com/polopoly_fs/1.2491157.1452380168!/img/httpImage/image.jpg_gen/derivatives/article_750/libya-security-fire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040" y="1631539"/>
            <a:ext cx="2599619" cy="172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54" name="Picture 6" descr="http://3.bp.blogspot.com/-Okf8AFb4XkM/VouqoFxF6-I/AAAAAAAAmFM/xQfwApusMlw/s1600/Ukraine-power-system-hacke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564" y="2271900"/>
            <a:ext cx="3424505" cy="1787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56" name="Picture 8" descr="http://nilmworkshop.org/images/cropped-chutes_and_ladders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225" y="4666423"/>
            <a:ext cx="6879209" cy="21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5606715" y="4173518"/>
            <a:ext cx="33293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Stealing Plant Secrets 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3498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Firewalls</a:t>
            </a:r>
            <a:endParaRPr lang="en-US" dirty="0"/>
          </a:p>
        </p:txBody>
      </p:sp>
      <p:pic>
        <p:nvPicPr>
          <p:cNvPr id="197634" name="Picture 2" descr="http://www.manuauto.com/wp-content/uploads/2015/12/295Animation_B21.gif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798" y="2142310"/>
            <a:ext cx="4666823" cy="316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4079630" y="5917223"/>
            <a:ext cx="4994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Figure Source, Manufacturers Automation,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1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Seems Simple, What could go wrong?</a:t>
            </a:r>
            <a:endParaRPr lang="en-US" dirty="0"/>
          </a:p>
        </p:txBody>
      </p:sp>
      <p:pic>
        <p:nvPicPr>
          <p:cNvPr id="199682" name="Picture 2" descr="http://www.transblawg.eu/uploads/MT_archives/alfred_e_neuman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67" y="1665329"/>
            <a:ext cx="3651250" cy="4418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478216" y="1973085"/>
            <a:ext cx="4349262" cy="4418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Bef>
                <a:spcPts val="1800"/>
              </a:spcBef>
            </a:pPr>
            <a:r>
              <a:rPr lang="en-US" kern="0" smtClean="0"/>
              <a:t>Physical</a:t>
            </a:r>
          </a:p>
          <a:p>
            <a:pPr>
              <a:spcBef>
                <a:spcPts val="1800"/>
              </a:spcBef>
            </a:pPr>
            <a:r>
              <a:rPr lang="en-US" kern="0" smtClean="0"/>
              <a:t>Cyber</a:t>
            </a:r>
          </a:p>
          <a:p>
            <a:pPr>
              <a:spcBef>
                <a:spcPts val="1800"/>
              </a:spcBef>
            </a:pPr>
            <a:r>
              <a:rPr lang="en-US" kern="0" smtClean="0"/>
              <a:t>Cyber-enabled Physical</a:t>
            </a:r>
          </a:p>
          <a:p>
            <a:pPr>
              <a:spcBef>
                <a:spcPts val="1800"/>
              </a:spcBef>
            </a:pPr>
            <a:r>
              <a:rPr lang="en-US" kern="0" smtClean="0"/>
              <a:t>Physically-enabled Cyber</a:t>
            </a: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84767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Placeholder 6" descr="22_att_1024.jpg"/>
          <p:cNvPicPr>
            <a:picLocks noGrp="1" noChangeAspect="1"/>
          </p:cNvPicPr>
          <p:nvPr>
            <p:ph type="pic" idx="1"/>
          </p:nvPr>
        </p:nvPicPr>
        <p:blipFill>
          <a:blip r:embed="rId2" cstate="print"/>
          <a:srcRect l="2799" r="2799"/>
          <a:stretch>
            <a:fillRect/>
          </a:stretch>
        </p:blipFill>
        <p:spPr>
          <a:xfrm>
            <a:off x="0" y="11508"/>
            <a:ext cx="9144000" cy="6846491"/>
          </a:xfrm>
        </p:spPr>
      </p:pic>
    </p:spTree>
    <p:extLst>
      <p:ext uri="{BB962C8B-B14F-4D97-AF65-F5344CB8AC3E}">
        <p14:creationId xmlns:p14="http://schemas.microsoft.com/office/powerpoint/2010/main" val="2192621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22_att_1024.jpg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2799" r="2799"/>
          <a:stretch>
            <a:fillRect/>
          </a:stretch>
        </p:blipFill>
        <p:spPr>
          <a:xfrm>
            <a:off x="0" y="11508"/>
            <a:ext cx="9144000" cy="6846491"/>
          </a:xfr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50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22_att_1024.jpg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2799" r="2799"/>
          <a:stretch>
            <a:fillRect/>
          </a:stretch>
        </p:blipFill>
        <p:spPr>
          <a:xfrm>
            <a:off x="0" y="11508"/>
            <a:ext cx="9144000" cy="6846491"/>
          </a:xfr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</p:pic>
      <p:sp>
        <p:nvSpPr>
          <p:cNvPr id="6" name="Freeform 5"/>
          <p:cNvSpPr/>
          <p:nvPr/>
        </p:nvSpPr>
        <p:spPr>
          <a:xfrm>
            <a:off x="1266092" y="295422"/>
            <a:ext cx="6077243" cy="5176910"/>
          </a:xfrm>
          <a:custGeom>
            <a:avLst/>
            <a:gdLst>
              <a:gd name="connsiteX0" fmla="*/ 3348111 w 6077243"/>
              <a:gd name="connsiteY0" fmla="*/ 1378633 h 5176910"/>
              <a:gd name="connsiteX1" fmla="*/ 3376246 w 6077243"/>
              <a:gd name="connsiteY1" fmla="*/ 1111347 h 5176910"/>
              <a:gd name="connsiteX2" fmla="*/ 2996419 w 6077243"/>
              <a:gd name="connsiteY2" fmla="*/ 900332 h 5176910"/>
              <a:gd name="connsiteX3" fmla="*/ 2771336 w 6077243"/>
              <a:gd name="connsiteY3" fmla="*/ 815926 h 5176910"/>
              <a:gd name="connsiteX4" fmla="*/ 2644726 w 6077243"/>
              <a:gd name="connsiteY4" fmla="*/ 815926 h 5176910"/>
              <a:gd name="connsiteX5" fmla="*/ 2532185 w 6077243"/>
              <a:gd name="connsiteY5" fmla="*/ 787790 h 5176910"/>
              <a:gd name="connsiteX6" fmla="*/ 2405576 w 6077243"/>
              <a:gd name="connsiteY6" fmla="*/ 773723 h 5176910"/>
              <a:gd name="connsiteX7" fmla="*/ 2321170 w 6077243"/>
              <a:gd name="connsiteY7" fmla="*/ 801858 h 5176910"/>
              <a:gd name="connsiteX8" fmla="*/ 970671 w 6077243"/>
              <a:gd name="connsiteY8" fmla="*/ 1125415 h 5176910"/>
              <a:gd name="connsiteX9" fmla="*/ 0 w 6077243"/>
              <a:gd name="connsiteY9" fmla="*/ 2602523 h 5176910"/>
              <a:gd name="connsiteX10" fmla="*/ 1519311 w 6077243"/>
              <a:gd name="connsiteY10" fmla="*/ 3699803 h 5176910"/>
              <a:gd name="connsiteX11" fmla="*/ 2321170 w 6077243"/>
              <a:gd name="connsiteY11" fmla="*/ 4262510 h 5176910"/>
              <a:gd name="connsiteX12" fmla="*/ 3207434 w 6077243"/>
              <a:gd name="connsiteY12" fmla="*/ 4811150 h 5176910"/>
              <a:gd name="connsiteX13" fmla="*/ 3798277 w 6077243"/>
              <a:gd name="connsiteY13" fmla="*/ 5176910 h 5176910"/>
              <a:gd name="connsiteX14" fmla="*/ 4726745 w 6077243"/>
              <a:gd name="connsiteY14" fmla="*/ 3685735 h 5176910"/>
              <a:gd name="connsiteX15" fmla="*/ 5641145 w 6077243"/>
              <a:gd name="connsiteY15" fmla="*/ 3249636 h 5176910"/>
              <a:gd name="connsiteX16" fmla="*/ 5880296 w 6077243"/>
              <a:gd name="connsiteY16" fmla="*/ 3024553 h 5176910"/>
              <a:gd name="connsiteX17" fmla="*/ 6077243 w 6077243"/>
              <a:gd name="connsiteY17" fmla="*/ 1477107 h 5176910"/>
              <a:gd name="connsiteX18" fmla="*/ 5866228 w 6077243"/>
              <a:gd name="connsiteY18" fmla="*/ 1688123 h 5176910"/>
              <a:gd name="connsiteX19" fmla="*/ 5838093 w 6077243"/>
              <a:gd name="connsiteY19" fmla="*/ 1702190 h 5176910"/>
              <a:gd name="connsiteX20" fmla="*/ 5767754 w 6077243"/>
              <a:gd name="connsiteY20" fmla="*/ 2166424 h 5176910"/>
              <a:gd name="connsiteX21" fmla="*/ 5542671 w 6077243"/>
              <a:gd name="connsiteY21" fmla="*/ 1997612 h 5176910"/>
              <a:gd name="connsiteX22" fmla="*/ 5542671 w 6077243"/>
              <a:gd name="connsiteY22" fmla="*/ 942535 h 5176910"/>
              <a:gd name="connsiteX23" fmla="*/ 5500468 w 6077243"/>
              <a:gd name="connsiteY23" fmla="*/ 829993 h 5176910"/>
              <a:gd name="connsiteX24" fmla="*/ 5486400 w 6077243"/>
              <a:gd name="connsiteY24" fmla="*/ 661181 h 5176910"/>
              <a:gd name="connsiteX25" fmla="*/ 5430130 w 6077243"/>
              <a:gd name="connsiteY25" fmla="*/ 604910 h 5176910"/>
              <a:gd name="connsiteX26" fmla="*/ 5387926 w 6077243"/>
              <a:gd name="connsiteY26" fmla="*/ 647113 h 5176910"/>
              <a:gd name="connsiteX27" fmla="*/ 5373859 w 6077243"/>
              <a:gd name="connsiteY27" fmla="*/ 759655 h 5176910"/>
              <a:gd name="connsiteX28" fmla="*/ 5317588 w 6077243"/>
              <a:gd name="connsiteY28" fmla="*/ 647113 h 5176910"/>
              <a:gd name="connsiteX29" fmla="*/ 5190979 w 6077243"/>
              <a:gd name="connsiteY29" fmla="*/ 562707 h 5176910"/>
              <a:gd name="connsiteX30" fmla="*/ 5134708 w 6077243"/>
              <a:gd name="connsiteY30" fmla="*/ 548640 h 5176910"/>
              <a:gd name="connsiteX31" fmla="*/ 5120640 w 6077243"/>
              <a:gd name="connsiteY31" fmla="*/ 478301 h 5176910"/>
              <a:gd name="connsiteX32" fmla="*/ 5064370 w 6077243"/>
              <a:gd name="connsiteY32" fmla="*/ 464233 h 5176910"/>
              <a:gd name="connsiteX33" fmla="*/ 5064370 w 6077243"/>
              <a:gd name="connsiteY33" fmla="*/ 562707 h 5176910"/>
              <a:gd name="connsiteX34" fmla="*/ 4951828 w 6077243"/>
              <a:gd name="connsiteY34" fmla="*/ 590843 h 5176910"/>
              <a:gd name="connsiteX35" fmla="*/ 4853354 w 6077243"/>
              <a:gd name="connsiteY35" fmla="*/ 647113 h 5176910"/>
              <a:gd name="connsiteX36" fmla="*/ 4740813 w 6077243"/>
              <a:gd name="connsiteY36" fmla="*/ 717452 h 5176910"/>
              <a:gd name="connsiteX37" fmla="*/ 4642339 w 6077243"/>
              <a:gd name="connsiteY37" fmla="*/ 900332 h 5176910"/>
              <a:gd name="connsiteX38" fmla="*/ 4614203 w 6077243"/>
              <a:gd name="connsiteY38" fmla="*/ 1041009 h 5176910"/>
              <a:gd name="connsiteX39" fmla="*/ 4586068 w 6077243"/>
              <a:gd name="connsiteY39" fmla="*/ 1434904 h 5176910"/>
              <a:gd name="connsiteX40" fmla="*/ 4529797 w 6077243"/>
              <a:gd name="connsiteY40" fmla="*/ 1406769 h 5176910"/>
              <a:gd name="connsiteX41" fmla="*/ 4543865 w 6077243"/>
              <a:gd name="connsiteY41" fmla="*/ 661181 h 5176910"/>
              <a:gd name="connsiteX42" fmla="*/ 4346917 w 6077243"/>
              <a:gd name="connsiteY42" fmla="*/ 492369 h 5176910"/>
              <a:gd name="connsiteX43" fmla="*/ 3601330 w 6077243"/>
              <a:gd name="connsiteY43" fmla="*/ 0 h 5176910"/>
              <a:gd name="connsiteX44" fmla="*/ 3404382 w 6077243"/>
              <a:gd name="connsiteY44" fmla="*/ 604910 h 5176910"/>
              <a:gd name="connsiteX45" fmla="*/ 3376246 w 6077243"/>
              <a:gd name="connsiteY45" fmla="*/ 633046 h 5176910"/>
              <a:gd name="connsiteX46" fmla="*/ 3376246 w 6077243"/>
              <a:gd name="connsiteY46" fmla="*/ 633046 h 5176910"/>
              <a:gd name="connsiteX47" fmla="*/ 2574388 w 6077243"/>
              <a:gd name="connsiteY47" fmla="*/ 112541 h 5176910"/>
              <a:gd name="connsiteX48" fmla="*/ 829994 w 6077243"/>
              <a:gd name="connsiteY48" fmla="*/ 478301 h 5176910"/>
              <a:gd name="connsiteX49" fmla="*/ 2574388 w 6077243"/>
              <a:gd name="connsiteY49" fmla="*/ 112541 h 5176910"/>
              <a:gd name="connsiteX50" fmla="*/ 3362179 w 6077243"/>
              <a:gd name="connsiteY50" fmla="*/ 604910 h 5176910"/>
              <a:gd name="connsiteX51" fmla="*/ 3362179 w 6077243"/>
              <a:gd name="connsiteY51" fmla="*/ 1083212 h 51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77243" h="5176910">
                <a:moveTo>
                  <a:pt x="3348111" y="1378633"/>
                </a:moveTo>
                <a:lnTo>
                  <a:pt x="3376246" y="1111347"/>
                </a:lnTo>
                <a:lnTo>
                  <a:pt x="2996419" y="900332"/>
                </a:lnTo>
                <a:lnTo>
                  <a:pt x="2771336" y="815926"/>
                </a:lnTo>
                <a:lnTo>
                  <a:pt x="2644726" y="815926"/>
                </a:lnTo>
                <a:lnTo>
                  <a:pt x="2532185" y="787790"/>
                </a:lnTo>
                <a:lnTo>
                  <a:pt x="2405576" y="773723"/>
                </a:lnTo>
                <a:lnTo>
                  <a:pt x="2321170" y="801858"/>
                </a:lnTo>
                <a:lnTo>
                  <a:pt x="970671" y="1125415"/>
                </a:lnTo>
                <a:lnTo>
                  <a:pt x="0" y="2602523"/>
                </a:lnTo>
                <a:lnTo>
                  <a:pt x="1519311" y="3699803"/>
                </a:lnTo>
                <a:lnTo>
                  <a:pt x="2321170" y="4262510"/>
                </a:lnTo>
                <a:lnTo>
                  <a:pt x="3207434" y="4811150"/>
                </a:lnTo>
                <a:lnTo>
                  <a:pt x="3798277" y="5176910"/>
                </a:lnTo>
                <a:lnTo>
                  <a:pt x="4726745" y="3685735"/>
                </a:lnTo>
                <a:lnTo>
                  <a:pt x="5641145" y="3249636"/>
                </a:lnTo>
                <a:lnTo>
                  <a:pt x="5880296" y="3024553"/>
                </a:lnTo>
                <a:lnTo>
                  <a:pt x="6077243" y="1477107"/>
                </a:lnTo>
                <a:lnTo>
                  <a:pt x="5866228" y="1688123"/>
                </a:lnTo>
                <a:lnTo>
                  <a:pt x="5838093" y="1702190"/>
                </a:lnTo>
                <a:lnTo>
                  <a:pt x="5767754" y="2166424"/>
                </a:lnTo>
                <a:lnTo>
                  <a:pt x="5542671" y="1997612"/>
                </a:lnTo>
                <a:lnTo>
                  <a:pt x="5542671" y="942535"/>
                </a:lnTo>
                <a:lnTo>
                  <a:pt x="5500468" y="829993"/>
                </a:lnTo>
                <a:lnTo>
                  <a:pt x="5486400" y="661181"/>
                </a:lnTo>
                <a:lnTo>
                  <a:pt x="5430130" y="604910"/>
                </a:lnTo>
                <a:lnTo>
                  <a:pt x="5387926" y="647113"/>
                </a:lnTo>
                <a:lnTo>
                  <a:pt x="5373859" y="759655"/>
                </a:lnTo>
                <a:lnTo>
                  <a:pt x="5317588" y="647113"/>
                </a:lnTo>
                <a:lnTo>
                  <a:pt x="5190979" y="562707"/>
                </a:lnTo>
                <a:lnTo>
                  <a:pt x="5134708" y="548640"/>
                </a:lnTo>
                <a:lnTo>
                  <a:pt x="5120640" y="478301"/>
                </a:lnTo>
                <a:lnTo>
                  <a:pt x="5064370" y="464233"/>
                </a:lnTo>
                <a:lnTo>
                  <a:pt x="5064370" y="562707"/>
                </a:lnTo>
                <a:lnTo>
                  <a:pt x="4951828" y="590843"/>
                </a:lnTo>
                <a:lnTo>
                  <a:pt x="4853354" y="647113"/>
                </a:lnTo>
                <a:lnTo>
                  <a:pt x="4740813" y="717452"/>
                </a:lnTo>
                <a:lnTo>
                  <a:pt x="4642339" y="900332"/>
                </a:lnTo>
                <a:lnTo>
                  <a:pt x="4614203" y="1041009"/>
                </a:lnTo>
                <a:lnTo>
                  <a:pt x="4586068" y="1434904"/>
                </a:lnTo>
                <a:lnTo>
                  <a:pt x="4529797" y="1406769"/>
                </a:lnTo>
                <a:lnTo>
                  <a:pt x="4543865" y="661181"/>
                </a:lnTo>
                <a:lnTo>
                  <a:pt x="4346917" y="492369"/>
                </a:lnTo>
                <a:lnTo>
                  <a:pt x="3601330" y="0"/>
                </a:lnTo>
                <a:lnTo>
                  <a:pt x="3404382" y="604910"/>
                </a:lnTo>
                <a:lnTo>
                  <a:pt x="3376246" y="633046"/>
                </a:lnTo>
                <a:lnTo>
                  <a:pt x="3376246" y="633046"/>
                </a:lnTo>
                <a:lnTo>
                  <a:pt x="2574388" y="112541"/>
                </a:lnTo>
                <a:lnTo>
                  <a:pt x="829994" y="478301"/>
                </a:lnTo>
                <a:lnTo>
                  <a:pt x="2574388" y="112541"/>
                </a:lnTo>
                <a:lnTo>
                  <a:pt x="3362179" y="604910"/>
                </a:lnTo>
                <a:lnTo>
                  <a:pt x="3362179" y="1083212"/>
                </a:lnTo>
              </a:path>
            </a:pathLst>
          </a:custGeom>
          <a:solidFill>
            <a:srgbClr val="92D05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217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22_att_1024.jpg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2799" r="2799"/>
          <a:stretch>
            <a:fillRect/>
          </a:stretch>
        </p:blipFill>
        <p:spPr>
          <a:xfrm>
            <a:off x="0" y="11508"/>
            <a:ext cx="9144000" cy="6846491"/>
          </a:xfr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</p:pic>
      <p:sp>
        <p:nvSpPr>
          <p:cNvPr id="6" name="Freeform 5"/>
          <p:cNvSpPr/>
          <p:nvPr/>
        </p:nvSpPr>
        <p:spPr>
          <a:xfrm>
            <a:off x="1266092" y="295422"/>
            <a:ext cx="6077243" cy="5176910"/>
          </a:xfrm>
          <a:custGeom>
            <a:avLst/>
            <a:gdLst>
              <a:gd name="connsiteX0" fmla="*/ 3348111 w 6077243"/>
              <a:gd name="connsiteY0" fmla="*/ 1378633 h 5176910"/>
              <a:gd name="connsiteX1" fmla="*/ 3376246 w 6077243"/>
              <a:gd name="connsiteY1" fmla="*/ 1111347 h 5176910"/>
              <a:gd name="connsiteX2" fmla="*/ 2996419 w 6077243"/>
              <a:gd name="connsiteY2" fmla="*/ 900332 h 5176910"/>
              <a:gd name="connsiteX3" fmla="*/ 2771336 w 6077243"/>
              <a:gd name="connsiteY3" fmla="*/ 815926 h 5176910"/>
              <a:gd name="connsiteX4" fmla="*/ 2644726 w 6077243"/>
              <a:gd name="connsiteY4" fmla="*/ 815926 h 5176910"/>
              <a:gd name="connsiteX5" fmla="*/ 2532185 w 6077243"/>
              <a:gd name="connsiteY5" fmla="*/ 787790 h 5176910"/>
              <a:gd name="connsiteX6" fmla="*/ 2405576 w 6077243"/>
              <a:gd name="connsiteY6" fmla="*/ 773723 h 5176910"/>
              <a:gd name="connsiteX7" fmla="*/ 2321170 w 6077243"/>
              <a:gd name="connsiteY7" fmla="*/ 801858 h 5176910"/>
              <a:gd name="connsiteX8" fmla="*/ 970671 w 6077243"/>
              <a:gd name="connsiteY8" fmla="*/ 1125415 h 5176910"/>
              <a:gd name="connsiteX9" fmla="*/ 0 w 6077243"/>
              <a:gd name="connsiteY9" fmla="*/ 2602523 h 5176910"/>
              <a:gd name="connsiteX10" fmla="*/ 1519311 w 6077243"/>
              <a:gd name="connsiteY10" fmla="*/ 3699803 h 5176910"/>
              <a:gd name="connsiteX11" fmla="*/ 2321170 w 6077243"/>
              <a:gd name="connsiteY11" fmla="*/ 4262510 h 5176910"/>
              <a:gd name="connsiteX12" fmla="*/ 3207434 w 6077243"/>
              <a:gd name="connsiteY12" fmla="*/ 4811150 h 5176910"/>
              <a:gd name="connsiteX13" fmla="*/ 3798277 w 6077243"/>
              <a:gd name="connsiteY13" fmla="*/ 5176910 h 5176910"/>
              <a:gd name="connsiteX14" fmla="*/ 4726745 w 6077243"/>
              <a:gd name="connsiteY14" fmla="*/ 3685735 h 5176910"/>
              <a:gd name="connsiteX15" fmla="*/ 5641145 w 6077243"/>
              <a:gd name="connsiteY15" fmla="*/ 3249636 h 5176910"/>
              <a:gd name="connsiteX16" fmla="*/ 5880296 w 6077243"/>
              <a:gd name="connsiteY16" fmla="*/ 3024553 h 5176910"/>
              <a:gd name="connsiteX17" fmla="*/ 6077243 w 6077243"/>
              <a:gd name="connsiteY17" fmla="*/ 1477107 h 5176910"/>
              <a:gd name="connsiteX18" fmla="*/ 5866228 w 6077243"/>
              <a:gd name="connsiteY18" fmla="*/ 1688123 h 5176910"/>
              <a:gd name="connsiteX19" fmla="*/ 5838093 w 6077243"/>
              <a:gd name="connsiteY19" fmla="*/ 1702190 h 5176910"/>
              <a:gd name="connsiteX20" fmla="*/ 5767754 w 6077243"/>
              <a:gd name="connsiteY20" fmla="*/ 2166424 h 5176910"/>
              <a:gd name="connsiteX21" fmla="*/ 5542671 w 6077243"/>
              <a:gd name="connsiteY21" fmla="*/ 1997612 h 5176910"/>
              <a:gd name="connsiteX22" fmla="*/ 5542671 w 6077243"/>
              <a:gd name="connsiteY22" fmla="*/ 942535 h 5176910"/>
              <a:gd name="connsiteX23" fmla="*/ 5500468 w 6077243"/>
              <a:gd name="connsiteY23" fmla="*/ 829993 h 5176910"/>
              <a:gd name="connsiteX24" fmla="*/ 5486400 w 6077243"/>
              <a:gd name="connsiteY24" fmla="*/ 661181 h 5176910"/>
              <a:gd name="connsiteX25" fmla="*/ 5430130 w 6077243"/>
              <a:gd name="connsiteY25" fmla="*/ 604910 h 5176910"/>
              <a:gd name="connsiteX26" fmla="*/ 5387926 w 6077243"/>
              <a:gd name="connsiteY26" fmla="*/ 647113 h 5176910"/>
              <a:gd name="connsiteX27" fmla="*/ 5373859 w 6077243"/>
              <a:gd name="connsiteY27" fmla="*/ 759655 h 5176910"/>
              <a:gd name="connsiteX28" fmla="*/ 5317588 w 6077243"/>
              <a:gd name="connsiteY28" fmla="*/ 647113 h 5176910"/>
              <a:gd name="connsiteX29" fmla="*/ 5190979 w 6077243"/>
              <a:gd name="connsiteY29" fmla="*/ 562707 h 5176910"/>
              <a:gd name="connsiteX30" fmla="*/ 5134708 w 6077243"/>
              <a:gd name="connsiteY30" fmla="*/ 548640 h 5176910"/>
              <a:gd name="connsiteX31" fmla="*/ 5120640 w 6077243"/>
              <a:gd name="connsiteY31" fmla="*/ 478301 h 5176910"/>
              <a:gd name="connsiteX32" fmla="*/ 5064370 w 6077243"/>
              <a:gd name="connsiteY32" fmla="*/ 464233 h 5176910"/>
              <a:gd name="connsiteX33" fmla="*/ 5064370 w 6077243"/>
              <a:gd name="connsiteY33" fmla="*/ 562707 h 5176910"/>
              <a:gd name="connsiteX34" fmla="*/ 4951828 w 6077243"/>
              <a:gd name="connsiteY34" fmla="*/ 590843 h 5176910"/>
              <a:gd name="connsiteX35" fmla="*/ 4853354 w 6077243"/>
              <a:gd name="connsiteY35" fmla="*/ 647113 h 5176910"/>
              <a:gd name="connsiteX36" fmla="*/ 4740813 w 6077243"/>
              <a:gd name="connsiteY36" fmla="*/ 717452 h 5176910"/>
              <a:gd name="connsiteX37" fmla="*/ 4642339 w 6077243"/>
              <a:gd name="connsiteY37" fmla="*/ 900332 h 5176910"/>
              <a:gd name="connsiteX38" fmla="*/ 4614203 w 6077243"/>
              <a:gd name="connsiteY38" fmla="*/ 1041009 h 5176910"/>
              <a:gd name="connsiteX39" fmla="*/ 4586068 w 6077243"/>
              <a:gd name="connsiteY39" fmla="*/ 1434904 h 5176910"/>
              <a:gd name="connsiteX40" fmla="*/ 4529797 w 6077243"/>
              <a:gd name="connsiteY40" fmla="*/ 1406769 h 5176910"/>
              <a:gd name="connsiteX41" fmla="*/ 4543865 w 6077243"/>
              <a:gd name="connsiteY41" fmla="*/ 661181 h 5176910"/>
              <a:gd name="connsiteX42" fmla="*/ 4346917 w 6077243"/>
              <a:gd name="connsiteY42" fmla="*/ 492369 h 5176910"/>
              <a:gd name="connsiteX43" fmla="*/ 3601330 w 6077243"/>
              <a:gd name="connsiteY43" fmla="*/ 0 h 5176910"/>
              <a:gd name="connsiteX44" fmla="*/ 3404382 w 6077243"/>
              <a:gd name="connsiteY44" fmla="*/ 604910 h 5176910"/>
              <a:gd name="connsiteX45" fmla="*/ 3376246 w 6077243"/>
              <a:gd name="connsiteY45" fmla="*/ 633046 h 5176910"/>
              <a:gd name="connsiteX46" fmla="*/ 3376246 w 6077243"/>
              <a:gd name="connsiteY46" fmla="*/ 633046 h 5176910"/>
              <a:gd name="connsiteX47" fmla="*/ 2574388 w 6077243"/>
              <a:gd name="connsiteY47" fmla="*/ 112541 h 5176910"/>
              <a:gd name="connsiteX48" fmla="*/ 829994 w 6077243"/>
              <a:gd name="connsiteY48" fmla="*/ 478301 h 5176910"/>
              <a:gd name="connsiteX49" fmla="*/ 2574388 w 6077243"/>
              <a:gd name="connsiteY49" fmla="*/ 112541 h 5176910"/>
              <a:gd name="connsiteX50" fmla="*/ 3362179 w 6077243"/>
              <a:gd name="connsiteY50" fmla="*/ 604910 h 5176910"/>
              <a:gd name="connsiteX51" fmla="*/ 3362179 w 6077243"/>
              <a:gd name="connsiteY51" fmla="*/ 1083212 h 51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77243" h="5176910">
                <a:moveTo>
                  <a:pt x="3348111" y="1378633"/>
                </a:moveTo>
                <a:lnTo>
                  <a:pt x="3376246" y="1111347"/>
                </a:lnTo>
                <a:lnTo>
                  <a:pt x="2996419" y="900332"/>
                </a:lnTo>
                <a:lnTo>
                  <a:pt x="2771336" y="815926"/>
                </a:lnTo>
                <a:lnTo>
                  <a:pt x="2644726" y="815926"/>
                </a:lnTo>
                <a:lnTo>
                  <a:pt x="2532185" y="787790"/>
                </a:lnTo>
                <a:lnTo>
                  <a:pt x="2405576" y="773723"/>
                </a:lnTo>
                <a:lnTo>
                  <a:pt x="2321170" y="801858"/>
                </a:lnTo>
                <a:lnTo>
                  <a:pt x="970671" y="1125415"/>
                </a:lnTo>
                <a:lnTo>
                  <a:pt x="0" y="2602523"/>
                </a:lnTo>
                <a:lnTo>
                  <a:pt x="1519311" y="3699803"/>
                </a:lnTo>
                <a:lnTo>
                  <a:pt x="2321170" y="4262510"/>
                </a:lnTo>
                <a:lnTo>
                  <a:pt x="3207434" y="4811150"/>
                </a:lnTo>
                <a:lnTo>
                  <a:pt x="3798277" y="5176910"/>
                </a:lnTo>
                <a:lnTo>
                  <a:pt x="4726745" y="3685735"/>
                </a:lnTo>
                <a:lnTo>
                  <a:pt x="5641145" y="3249636"/>
                </a:lnTo>
                <a:lnTo>
                  <a:pt x="5880296" y="3024553"/>
                </a:lnTo>
                <a:lnTo>
                  <a:pt x="6077243" y="1477107"/>
                </a:lnTo>
                <a:lnTo>
                  <a:pt x="5866228" y="1688123"/>
                </a:lnTo>
                <a:lnTo>
                  <a:pt x="5838093" y="1702190"/>
                </a:lnTo>
                <a:lnTo>
                  <a:pt x="5767754" y="2166424"/>
                </a:lnTo>
                <a:lnTo>
                  <a:pt x="5542671" y="1997612"/>
                </a:lnTo>
                <a:lnTo>
                  <a:pt x="5542671" y="942535"/>
                </a:lnTo>
                <a:lnTo>
                  <a:pt x="5500468" y="829993"/>
                </a:lnTo>
                <a:lnTo>
                  <a:pt x="5486400" y="661181"/>
                </a:lnTo>
                <a:lnTo>
                  <a:pt x="5430130" y="604910"/>
                </a:lnTo>
                <a:lnTo>
                  <a:pt x="5387926" y="647113"/>
                </a:lnTo>
                <a:lnTo>
                  <a:pt x="5373859" y="759655"/>
                </a:lnTo>
                <a:lnTo>
                  <a:pt x="5317588" y="647113"/>
                </a:lnTo>
                <a:lnTo>
                  <a:pt x="5190979" y="562707"/>
                </a:lnTo>
                <a:lnTo>
                  <a:pt x="5134708" y="548640"/>
                </a:lnTo>
                <a:lnTo>
                  <a:pt x="5120640" y="478301"/>
                </a:lnTo>
                <a:lnTo>
                  <a:pt x="5064370" y="464233"/>
                </a:lnTo>
                <a:lnTo>
                  <a:pt x="5064370" y="562707"/>
                </a:lnTo>
                <a:lnTo>
                  <a:pt x="4951828" y="590843"/>
                </a:lnTo>
                <a:lnTo>
                  <a:pt x="4853354" y="647113"/>
                </a:lnTo>
                <a:lnTo>
                  <a:pt x="4740813" y="717452"/>
                </a:lnTo>
                <a:lnTo>
                  <a:pt x="4642339" y="900332"/>
                </a:lnTo>
                <a:lnTo>
                  <a:pt x="4614203" y="1041009"/>
                </a:lnTo>
                <a:lnTo>
                  <a:pt x="4586068" y="1434904"/>
                </a:lnTo>
                <a:lnTo>
                  <a:pt x="4529797" y="1406769"/>
                </a:lnTo>
                <a:lnTo>
                  <a:pt x="4543865" y="661181"/>
                </a:lnTo>
                <a:lnTo>
                  <a:pt x="4346917" y="492369"/>
                </a:lnTo>
                <a:lnTo>
                  <a:pt x="3601330" y="0"/>
                </a:lnTo>
                <a:lnTo>
                  <a:pt x="3404382" y="604910"/>
                </a:lnTo>
                <a:lnTo>
                  <a:pt x="3376246" y="633046"/>
                </a:lnTo>
                <a:lnTo>
                  <a:pt x="3376246" y="633046"/>
                </a:lnTo>
                <a:lnTo>
                  <a:pt x="2574388" y="112541"/>
                </a:lnTo>
                <a:lnTo>
                  <a:pt x="829994" y="478301"/>
                </a:lnTo>
                <a:lnTo>
                  <a:pt x="2574388" y="112541"/>
                </a:lnTo>
                <a:lnTo>
                  <a:pt x="3362179" y="604910"/>
                </a:lnTo>
                <a:lnTo>
                  <a:pt x="3362179" y="1083212"/>
                </a:lnTo>
              </a:path>
            </a:pathLst>
          </a:custGeom>
          <a:solidFill>
            <a:srgbClr val="92D05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781822" y="759655"/>
            <a:ext cx="1083212" cy="3165231"/>
          </a:xfrm>
          <a:custGeom>
            <a:avLst/>
            <a:gdLst>
              <a:gd name="connsiteX0" fmla="*/ 1012873 w 1083212"/>
              <a:gd name="connsiteY0" fmla="*/ 2813539 h 3165231"/>
              <a:gd name="connsiteX1" fmla="*/ 253218 w 1083212"/>
              <a:gd name="connsiteY1" fmla="*/ 3165231 h 3165231"/>
              <a:gd name="connsiteX2" fmla="*/ 0 w 1083212"/>
              <a:gd name="connsiteY2" fmla="*/ 2926080 h 3165231"/>
              <a:gd name="connsiteX3" fmla="*/ 56270 w 1083212"/>
              <a:gd name="connsiteY3" fmla="*/ 1871003 h 3165231"/>
              <a:gd name="connsiteX4" fmla="*/ 84406 w 1083212"/>
              <a:gd name="connsiteY4" fmla="*/ 1871003 h 3165231"/>
              <a:gd name="connsiteX5" fmla="*/ 98473 w 1083212"/>
              <a:gd name="connsiteY5" fmla="*/ 759656 h 3165231"/>
              <a:gd name="connsiteX6" fmla="*/ 98473 w 1083212"/>
              <a:gd name="connsiteY6" fmla="*/ 520505 h 3165231"/>
              <a:gd name="connsiteX7" fmla="*/ 154744 w 1083212"/>
              <a:gd name="connsiteY7" fmla="*/ 351693 h 3165231"/>
              <a:gd name="connsiteX8" fmla="*/ 253218 w 1083212"/>
              <a:gd name="connsiteY8" fmla="*/ 225083 h 3165231"/>
              <a:gd name="connsiteX9" fmla="*/ 492369 w 1083212"/>
              <a:gd name="connsiteY9" fmla="*/ 126610 h 3165231"/>
              <a:gd name="connsiteX10" fmla="*/ 562707 w 1083212"/>
              <a:gd name="connsiteY10" fmla="*/ 126610 h 3165231"/>
              <a:gd name="connsiteX11" fmla="*/ 576775 w 1083212"/>
              <a:gd name="connsiteY11" fmla="*/ 0 h 3165231"/>
              <a:gd name="connsiteX12" fmla="*/ 633046 w 1083212"/>
              <a:gd name="connsiteY12" fmla="*/ 126610 h 3165231"/>
              <a:gd name="connsiteX13" fmla="*/ 787790 w 1083212"/>
              <a:gd name="connsiteY13" fmla="*/ 211016 h 3165231"/>
              <a:gd name="connsiteX14" fmla="*/ 829993 w 1083212"/>
              <a:gd name="connsiteY14" fmla="*/ 267287 h 3165231"/>
              <a:gd name="connsiteX15" fmla="*/ 928467 w 1083212"/>
              <a:gd name="connsiteY15" fmla="*/ 140677 h 3165231"/>
              <a:gd name="connsiteX16" fmla="*/ 998806 w 1083212"/>
              <a:gd name="connsiteY16" fmla="*/ 436099 h 3165231"/>
              <a:gd name="connsiteX17" fmla="*/ 1083212 w 1083212"/>
              <a:gd name="connsiteY17" fmla="*/ 492370 h 3165231"/>
              <a:gd name="connsiteX18" fmla="*/ 1055076 w 1083212"/>
              <a:gd name="connsiteY18" fmla="*/ 2053883 h 3165231"/>
              <a:gd name="connsiteX19" fmla="*/ 1069144 w 1083212"/>
              <a:gd name="connsiteY19" fmla="*/ 2546253 h 3165231"/>
              <a:gd name="connsiteX20" fmla="*/ 1012873 w 1083212"/>
              <a:gd name="connsiteY20" fmla="*/ 2813539 h 316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83212" h="3165231">
                <a:moveTo>
                  <a:pt x="1012873" y="2813539"/>
                </a:moveTo>
                <a:lnTo>
                  <a:pt x="253218" y="3165231"/>
                </a:lnTo>
                <a:lnTo>
                  <a:pt x="0" y="2926080"/>
                </a:lnTo>
                <a:lnTo>
                  <a:pt x="56270" y="1871003"/>
                </a:lnTo>
                <a:lnTo>
                  <a:pt x="84406" y="1871003"/>
                </a:lnTo>
                <a:lnTo>
                  <a:pt x="98473" y="759656"/>
                </a:lnTo>
                <a:lnTo>
                  <a:pt x="98473" y="520505"/>
                </a:lnTo>
                <a:lnTo>
                  <a:pt x="154744" y="351693"/>
                </a:lnTo>
                <a:lnTo>
                  <a:pt x="253218" y="225083"/>
                </a:lnTo>
                <a:lnTo>
                  <a:pt x="492369" y="126610"/>
                </a:lnTo>
                <a:lnTo>
                  <a:pt x="562707" y="126610"/>
                </a:lnTo>
                <a:lnTo>
                  <a:pt x="576775" y="0"/>
                </a:lnTo>
                <a:lnTo>
                  <a:pt x="633046" y="126610"/>
                </a:lnTo>
                <a:lnTo>
                  <a:pt x="787790" y="211016"/>
                </a:lnTo>
                <a:lnTo>
                  <a:pt x="829993" y="267287"/>
                </a:lnTo>
                <a:lnTo>
                  <a:pt x="928467" y="140677"/>
                </a:lnTo>
                <a:lnTo>
                  <a:pt x="998806" y="436099"/>
                </a:lnTo>
                <a:lnTo>
                  <a:pt x="1083212" y="492370"/>
                </a:lnTo>
                <a:lnTo>
                  <a:pt x="1055076" y="2053883"/>
                </a:lnTo>
                <a:cubicBezTo>
                  <a:pt x="1072657" y="2405488"/>
                  <a:pt x="1069144" y="2241335"/>
                  <a:pt x="1069144" y="2546253"/>
                </a:cubicBezTo>
                <a:lnTo>
                  <a:pt x="1012873" y="2813539"/>
                </a:lnTo>
                <a:close/>
              </a:path>
            </a:pathLst>
          </a:custGeom>
          <a:solidFill>
            <a:srgbClr val="00B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539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22_att_1024.jpg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2799" r="2799"/>
          <a:stretch>
            <a:fillRect/>
          </a:stretch>
        </p:blipFill>
        <p:spPr>
          <a:xfrm>
            <a:off x="0" y="11508"/>
            <a:ext cx="9144000" cy="6846491"/>
          </a:xfr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</p:pic>
      <p:sp>
        <p:nvSpPr>
          <p:cNvPr id="6" name="Freeform 5"/>
          <p:cNvSpPr/>
          <p:nvPr/>
        </p:nvSpPr>
        <p:spPr>
          <a:xfrm>
            <a:off x="1266092" y="295422"/>
            <a:ext cx="6077243" cy="5176910"/>
          </a:xfrm>
          <a:custGeom>
            <a:avLst/>
            <a:gdLst>
              <a:gd name="connsiteX0" fmla="*/ 3348111 w 6077243"/>
              <a:gd name="connsiteY0" fmla="*/ 1378633 h 5176910"/>
              <a:gd name="connsiteX1" fmla="*/ 3376246 w 6077243"/>
              <a:gd name="connsiteY1" fmla="*/ 1111347 h 5176910"/>
              <a:gd name="connsiteX2" fmla="*/ 2996419 w 6077243"/>
              <a:gd name="connsiteY2" fmla="*/ 900332 h 5176910"/>
              <a:gd name="connsiteX3" fmla="*/ 2771336 w 6077243"/>
              <a:gd name="connsiteY3" fmla="*/ 815926 h 5176910"/>
              <a:gd name="connsiteX4" fmla="*/ 2644726 w 6077243"/>
              <a:gd name="connsiteY4" fmla="*/ 815926 h 5176910"/>
              <a:gd name="connsiteX5" fmla="*/ 2532185 w 6077243"/>
              <a:gd name="connsiteY5" fmla="*/ 787790 h 5176910"/>
              <a:gd name="connsiteX6" fmla="*/ 2405576 w 6077243"/>
              <a:gd name="connsiteY6" fmla="*/ 773723 h 5176910"/>
              <a:gd name="connsiteX7" fmla="*/ 2321170 w 6077243"/>
              <a:gd name="connsiteY7" fmla="*/ 801858 h 5176910"/>
              <a:gd name="connsiteX8" fmla="*/ 970671 w 6077243"/>
              <a:gd name="connsiteY8" fmla="*/ 1125415 h 5176910"/>
              <a:gd name="connsiteX9" fmla="*/ 0 w 6077243"/>
              <a:gd name="connsiteY9" fmla="*/ 2602523 h 5176910"/>
              <a:gd name="connsiteX10" fmla="*/ 1519311 w 6077243"/>
              <a:gd name="connsiteY10" fmla="*/ 3699803 h 5176910"/>
              <a:gd name="connsiteX11" fmla="*/ 2321170 w 6077243"/>
              <a:gd name="connsiteY11" fmla="*/ 4262510 h 5176910"/>
              <a:gd name="connsiteX12" fmla="*/ 3207434 w 6077243"/>
              <a:gd name="connsiteY12" fmla="*/ 4811150 h 5176910"/>
              <a:gd name="connsiteX13" fmla="*/ 3798277 w 6077243"/>
              <a:gd name="connsiteY13" fmla="*/ 5176910 h 5176910"/>
              <a:gd name="connsiteX14" fmla="*/ 4726745 w 6077243"/>
              <a:gd name="connsiteY14" fmla="*/ 3685735 h 5176910"/>
              <a:gd name="connsiteX15" fmla="*/ 5641145 w 6077243"/>
              <a:gd name="connsiteY15" fmla="*/ 3249636 h 5176910"/>
              <a:gd name="connsiteX16" fmla="*/ 5880296 w 6077243"/>
              <a:gd name="connsiteY16" fmla="*/ 3024553 h 5176910"/>
              <a:gd name="connsiteX17" fmla="*/ 6077243 w 6077243"/>
              <a:gd name="connsiteY17" fmla="*/ 1477107 h 5176910"/>
              <a:gd name="connsiteX18" fmla="*/ 5866228 w 6077243"/>
              <a:gd name="connsiteY18" fmla="*/ 1688123 h 5176910"/>
              <a:gd name="connsiteX19" fmla="*/ 5838093 w 6077243"/>
              <a:gd name="connsiteY19" fmla="*/ 1702190 h 5176910"/>
              <a:gd name="connsiteX20" fmla="*/ 5767754 w 6077243"/>
              <a:gd name="connsiteY20" fmla="*/ 2166424 h 5176910"/>
              <a:gd name="connsiteX21" fmla="*/ 5542671 w 6077243"/>
              <a:gd name="connsiteY21" fmla="*/ 1997612 h 5176910"/>
              <a:gd name="connsiteX22" fmla="*/ 5542671 w 6077243"/>
              <a:gd name="connsiteY22" fmla="*/ 942535 h 5176910"/>
              <a:gd name="connsiteX23" fmla="*/ 5500468 w 6077243"/>
              <a:gd name="connsiteY23" fmla="*/ 829993 h 5176910"/>
              <a:gd name="connsiteX24" fmla="*/ 5486400 w 6077243"/>
              <a:gd name="connsiteY24" fmla="*/ 661181 h 5176910"/>
              <a:gd name="connsiteX25" fmla="*/ 5430130 w 6077243"/>
              <a:gd name="connsiteY25" fmla="*/ 604910 h 5176910"/>
              <a:gd name="connsiteX26" fmla="*/ 5387926 w 6077243"/>
              <a:gd name="connsiteY26" fmla="*/ 647113 h 5176910"/>
              <a:gd name="connsiteX27" fmla="*/ 5373859 w 6077243"/>
              <a:gd name="connsiteY27" fmla="*/ 759655 h 5176910"/>
              <a:gd name="connsiteX28" fmla="*/ 5317588 w 6077243"/>
              <a:gd name="connsiteY28" fmla="*/ 647113 h 5176910"/>
              <a:gd name="connsiteX29" fmla="*/ 5190979 w 6077243"/>
              <a:gd name="connsiteY29" fmla="*/ 562707 h 5176910"/>
              <a:gd name="connsiteX30" fmla="*/ 5134708 w 6077243"/>
              <a:gd name="connsiteY30" fmla="*/ 548640 h 5176910"/>
              <a:gd name="connsiteX31" fmla="*/ 5120640 w 6077243"/>
              <a:gd name="connsiteY31" fmla="*/ 478301 h 5176910"/>
              <a:gd name="connsiteX32" fmla="*/ 5064370 w 6077243"/>
              <a:gd name="connsiteY32" fmla="*/ 464233 h 5176910"/>
              <a:gd name="connsiteX33" fmla="*/ 5064370 w 6077243"/>
              <a:gd name="connsiteY33" fmla="*/ 562707 h 5176910"/>
              <a:gd name="connsiteX34" fmla="*/ 4951828 w 6077243"/>
              <a:gd name="connsiteY34" fmla="*/ 590843 h 5176910"/>
              <a:gd name="connsiteX35" fmla="*/ 4853354 w 6077243"/>
              <a:gd name="connsiteY35" fmla="*/ 647113 h 5176910"/>
              <a:gd name="connsiteX36" fmla="*/ 4740813 w 6077243"/>
              <a:gd name="connsiteY36" fmla="*/ 717452 h 5176910"/>
              <a:gd name="connsiteX37" fmla="*/ 4642339 w 6077243"/>
              <a:gd name="connsiteY37" fmla="*/ 900332 h 5176910"/>
              <a:gd name="connsiteX38" fmla="*/ 4614203 w 6077243"/>
              <a:gd name="connsiteY38" fmla="*/ 1041009 h 5176910"/>
              <a:gd name="connsiteX39" fmla="*/ 4586068 w 6077243"/>
              <a:gd name="connsiteY39" fmla="*/ 1434904 h 5176910"/>
              <a:gd name="connsiteX40" fmla="*/ 4529797 w 6077243"/>
              <a:gd name="connsiteY40" fmla="*/ 1406769 h 5176910"/>
              <a:gd name="connsiteX41" fmla="*/ 4543865 w 6077243"/>
              <a:gd name="connsiteY41" fmla="*/ 661181 h 5176910"/>
              <a:gd name="connsiteX42" fmla="*/ 4346917 w 6077243"/>
              <a:gd name="connsiteY42" fmla="*/ 492369 h 5176910"/>
              <a:gd name="connsiteX43" fmla="*/ 3601330 w 6077243"/>
              <a:gd name="connsiteY43" fmla="*/ 0 h 5176910"/>
              <a:gd name="connsiteX44" fmla="*/ 3404382 w 6077243"/>
              <a:gd name="connsiteY44" fmla="*/ 604910 h 5176910"/>
              <a:gd name="connsiteX45" fmla="*/ 3376246 w 6077243"/>
              <a:gd name="connsiteY45" fmla="*/ 633046 h 5176910"/>
              <a:gd name="connsiteX46" fmla="*/ 3376246 w 6077243"/>
              <a:gd name="connsiteY46" fmla="*/ 633046 h 5176910"/>
              <a:gd name="connsiteX47" fmla="*/ 2574388 w 6077243"/>
              <a:gd name="connsiteY47" fmla="*/ 112541 h 5176910"/>
              <a:gd name="connsiteX48" fmla="*/ 829994 w 6077243"/>
              <a:gd name="connsiteY48" fmla="*/ 478301 h 5176910"/>
              <a:gd name="connsiteX49" fmla="*/ 2574388 w 6077243"/>
              <a:gd name="connsiteY49" fmla="*/ 112541 h 5176910"/>
              <a:gd name="connsiteX50" fmla="*/ 3362179 w 6077243"/>
              <a:gd name="connsiteY50" fmla="*/ 604910 h 5176910"/>
              <a:gd name="connsiteX51" fmla="*/ 3362179 w 6077243"/>
              <a:gd name="connsiteY51" fmla="*/ 1083212 h 51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77243" h="5176910">
                <a:moveTo>
                  <a:pt x="3348111" y="1378633"/>
                </a:moveTo>
                <a:lnTo>
                  <a:pt x="3376246" y="1111347"/>
                </a:lnTo>
                <a:lnTo>
                  <a:pt x="2996419" y="900332"/>
                </a:lnTo>
                <a:lnTo>
                  <a:pt x="2771336" y="815926"/>
                </a:lnTo>
                <a:lnTo>
                  <a:pt x="2644726" y="815926"/>
                </a:lnTo>
                <a:lnTo>
                  <a:pt x="2532185" y="787790"/>
                </a:lnTo>
                <a:lnTo>
                  <a:pt x="2405576" y="773723"/>
                </a:lnTo>
                <a:lnTo>
                  <a:pt x="2321170" y="801858"/>
                </a:lnTo>
                <a:lnTo>
                  <a:pt x="970671" y="1125415"/>
                </a:lnTo>
                <a:lnTo>
                  <a:pt x="0" y="2602523"/>
                </a:lnTo>
                <a:lnTo>
                  <a:pt x="1519311" y="3699803"/>
                </a:lnTo>
                <a:lnTo>
                  <a:pt x="2321170" y="4262510"/>
                </a:lnTo>
                <a:lnTo>
                  <a:pt x="3207434" y="4811150"/>
                </a:lnTo>
                <a:lnTo>
                  <a:pt x="3798277" y="5176910"/>
                </a:lnTo>
                <a:lnTo>
                  <a:pt x="4726745" y="3685735"/>
                </a:lnTo>
                <a:lnTo>
                  <a:pt x="5641145" y="3249636"/>
                </a:lnTo>
                <a:lnTo>
                  <a:pt x="5880296" y="3024553"/>
                </a:lnTo>
                <a:lnTo>
                  <a:pt x="6077243" y="1477107"/>
                </a:lnTo>
                <a:lnTo>
                  <a:pt x="5866228" y="1688123"/>
                </a:lnTo>
                <a:lnTo>
                  <a:pt x="5838093" y="1702190"/>
                </a:lnTo>
                <a:lnTo>
                  <a:pt x="5767754" y="2166424"/>
                </a:lnTo>
                <a:lnTo>
                  <a:pt x="5542671" y="1997612"/>
                </a:lnTo>
                <a:lnTo>
                  <a:pt x="5542671" y="942535"/>
                </a:lnTo>
                <a:lnTo>
                  <a:pt x="5500468" y="829993"/>
                </a:lnTo>
                <a:lnTo>
                  <a:pt x="5486400" y="661181"/>
                </a:lnTo>
                <a:lnTo>
                  <a:pt x="5430130" y="604910"/>
                </a:lnTo>
                <a:lnTo>
                  <a:pt x="5387926" y="647113"/>
                </a:lnTo>
                <a:lnTo>
                  <a:pt x="5373859" y="759655"/>
                </a:lnTo>
                <a:lnTo>
                  <a:pt x="5317588" y="647113"/>
                </a:lnTo>
                <a:lnTo>
                  <a:pt x="5190979" y="562707"/>
                </a:lnTo>
                <a:lnTo>
                  <a:pt x="5134708" y="548640"/>
                </a:lnTo>
                <a:lnTo>
                  <a:pt x="5120640" y="478301"/>
                </a:lnTo>
                <a:lnTo>
                  <a:pt x="5064370" y="464233"/>
                </a:lnTo>
                <a:lnTo>
                  <a:pt x="5064370" y="562707"/>
                </a:lnTo>
                <a:lnTo>
                  <a:pt x="4951828" y="590843"/>
                </a:lnTo>
                <a:lnTo>
                  <a:pt x="4853354" y="647113"/>
                </a:lnTo>
                <a:lnTo>
                  <a:pt x="4740813" y="717452"/>
                </a:lnTo>
                <a:lnTo>
                  <a:pt x="4642339" y="900332"/>
                </a:lnTo>
                <a:lnTo>
                  <a:pt x="4614203" y="1041009"/>
                </a:lnTo>
                <a:lnTo>
                  <a:pt x="4586068" y="1434904"/>
                </a:lnTo>
                <a:lnTo>
                  <a:pt x="4529797" y="1406769"/>
                </a:lnTo>
                <a:lnTo>
                  <a:pt x="4543865" y="661181"/>
                </a:lnTo>
                <a:lnTo>
                  <a:pt x="4346917" y="492369"/>
                </a:lnTo>
                <a:lnTo>
                  <a:pt x="3601330" y="0"/>
                </a:lnTo>
                <a:lnTo>
                  <a:pt x="3404382" y="604910"/>
                </a:lnTo>
                <a:lnTo>
                  <a:pt x="3376246" y="633046"/>
                </a:lnTo>
                <a:lnTo>
                  <a:pt x="3376246" y="633046"/>
                </a:lnTo>
                <a:lnTo>
                  <a:pt x="2574388" y="112541"/>
                </a:lnTo>
                <a:lnTo>
                  <a:pt x="829994" y="478301"/>
                </a:lnTo>
                <a:lnTo>
                  <a:pt x="2574388" y="112541"/>
                </a:lnTo>
                <a:lnTo>
                  <a:pt x="3362179" y="604910"/>
                </a:lnTo>
                <a:lnTo>
                  <a:pt x="3362179" y="1083212"/>
                </a:lnTo>
              </a:path>
            </a:pathLst>
          </a:custGeom>
          <a:solidFill>
            <a:srgbClr val="92D05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781822" y="759655"/>
            <a:ext cx="1083212" cy="3165231"/>
          </a:xfrm>
          <a:custGeom>
            <a:avLst/>
            <a:gdLst>
              <a:gd name="connsiteX0" fmla="*/ 1012873 w 1083212"/>
              <a:gd name="connsiteY0" fmla="*/ 2813539 h 3165231"/>
              <a:gd name="connsiteX1" fmla="*/ 253218 w 1083212"/>
              <a:gd name="connsiteY1" fmla="*/ 3165231 h 3165231"/>
              <a:gd name="connsiteX2" fmla="*/ 0 w 1083212"/>
              <a:gd name="connsiteY2" fmla="*/ 2926080 h 3165231"/>
              <a:gd name="connsiteX3" fmla="*/ 56270 w 1083212"/>
              <a:gd name="connsiteY3" fmla="*/ 1871003 h 3165231"/>
              <a:gd name="connsiteX4" fmla="*/ 84406 w 1083212"/>
              <a:gd name="connsiteY4" fmla="*/ 1871003 h 3165231"/>
              <a:gd name="connsiteX5" fmla="*/ 98473 w 1083212"/>
              <a:gd name="connsiteY5" fmla="*/ 759656 h 3165231"/>
              <a:gd name="connsiteX6" fmla="*/ 98473 w 1083212"/>
              <a:gd name="connsiteY6" fmla="*/ 520505 h 3165231"/>
              <a:gd name="connsiteX7" fmla="*/ 154744 w 1083212"/>
              <a:gd name="connsiteY7" fmla="*/ 351693 h 3165231"/>
              <a:gd name="connsiteX8" fmla="*/ 253218 w 1083212"/>
              <a:gd name="connsiteY8" fmla="*/ 225083 h 3165231"/>
              <a:gd name="connsiteX9" fmla="*/ 492369 w 1083212"/>
              <a:gd name="connsiteY9" fmla="*/ 126610 h 3165231"/>
              <a:gd name="connsiteX10" fmla="*/ 562707 w 1083212"/>
              <a:gd name="connsiteY10" fmla="*/ 126610 h 3165231"/>
              <a:gd name="connsiteX11" fmla="*/ 576775 w 1083212"/>
              <a:gd name="connsiteY11" fmla="*/ 0 h 3165231"/>
              <a:gd name="connsiteX12" fmla="*/ 633046 w 1083212"/>
              <a:gd name="connsiteY12" fmla="*/ 126610 h 3165231"/>
              <a:gd name="connsiteX13" fmla="*/ 787790 w 1083212"/>
              <a:gd name="connsiteY13" fmla="*/ 211016 h 3165231"/>
              <a:gd name="connsiteX14" fmla="*/ 829993 w 1083212"/>
              <a:gd name="connsiteY14" fmla="*/ 267287 h 3165231"/>
              <a:gd name="connsiteX15" fmla="*/ 928467 w 1083212"/>
              <a:gd name="connsiteY15" fmla="*/ 140677 h 3165231"/>
              <a:gd name="connsiteX16" fmla="*/ 998806 w 1083212"/>
              <a:gd name="connsiteY16" fmla="*/ 436099 h 3165231"/>
              <a:gd name="connsiteX17" fmla="*/ 1083212 w 1083212"/>
              <a:gd name="connsiteY17" fmla="*/ 492370 h 3165231"/>
              <a:gd name="connsiteX18" fmla="*/ 1055076 w 1083212"/>
              <a:gd name="connsiteY18" fmla="*/ 2053883 h 3165231"/>
              <a:gd name="connsiteX19" fmla="*/ 1069144 w 1083212"/>
              <a:gd name="connsiteY19" fmla="*/ 2546253 h 3165231"/>
              <a:gd name="connsiteX20" fmla="*/ 1012873 w 1083212"/>
              <a:gd name="connsiteY20" fmla="*/ 2813539 h 316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83212" h="3165231">
                <a:moveTo>
                  <a:pt x="1012873" y="2813539"/>
                </a:moveTo>
                <a:lnTo>
                  <a:pt x="253218" y="3165231"/>
                </a:lnTo>
                <a:lnTo>
                  <a:pt x="0" y="2926080"/>
                </a:lnTo>
                <a:lnTo>
                  <a:pt x="56270" y="1871003"/>
                </a:lnTo>
                <a:lnTo>
                  <a:pt x="84406" y="1871003"/>
                </a:lnTo>
                <a:lnTo>
                  <a:pt x="98473" y="759656"/>
                </a:lnTo>
                <a:lnTo>
                  <a:pt x="98473" y="520505"/>
                </a:lnTo>
                <a:lnTo>
                  <a:pt x="154744" y="351693"/>
                </a:lnTo>
                <a:lnTo>
                  <a:pt x="253218" y="225083"/>
                </a:lnTo>
                <a:lnTo>
                  <a:pt x="492369" y="126610"/>
                </a:lnTo>
                <a:lnTo>
                  <a:pt x="562707" y="126610"/>
                </a:lnTo>
                <a:lnTo>
                  <a:pt x="576775" y="0"/>
                </a:lnTo>
                <a:lnTo>
                  <a:pt x="633046" y="126610"/>
                </a:lnTo>
                <a:lnTo>
                  <a:pt x="787790" y="211016"/>
                </a:lnTo>
                <a:lnTo>
                  <a:pt x="829993" y="267287"/>
                </a:lnTo>
                <a:lnTo>
                  <a:pt x="928467" y="140677"/>
                </a:lnTo>
                <a:lnTo>
                  <a:pt x="998806" y="436099"/>
                </a:lnTo>
                <a:lnTo>
                  <a:pt x="1083212" y="492370"/>
                </a:lnTo>
                <a:lnTo>
                  <a:pt x="1055076" y="2053883"/>
                </a:lnTo>
                <a:cubicBezTo>
                  <a:pt x="1072657" y="2405488"/>
                  <a:pt x="1069144" y="2241335"/>
                  <a:pt x="1069144" y="2546253"/>
                </a:cubicBezTo>
                <a:lnTo>
                  <a:pt x="1012873" y="2813539"/>
                </a:lnTo>
                <a:close/>
              </a:path>
            </a:pathLst>
          </a:custGeom>
          <a:solidFill>
            <a:srgbClr val="00B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7301132" y="2475914"/>
            <a:ext cx="1871003" cy="1631852"/>
          </a:xfrm>
          <a:custGeom>
            <a:avLst/>
            <a:gdLst>
              <a:gd name="connsiteX0" fmla="*/ 267286 w 2025747"/>
              <a:gd name="connsiteY0" fmla="*/ 2222695 h 2349304"/>
              <a:gd name="connsiteX1" fmla="*/ 379827 w 2025747"/>
              <a:gd name="connsiteY1" fmla="*/ 1744393 h 2349304"/>
              <a:gd name="connsiteX2" fmla="*/ 492369 w 2025747"/>
              <a:gd name="connsiteY2" fmla="*/ 1505243 h 2349304"/>
              <a:gd name="connsiteX3" fmla="*/ 604910 w 2025747"/>
              <a:gd name="connsiteY3" fmla="*/ 1308295 h 2349304"/>
              <a:gd name="connsiteX4" fmla="*/ 759655 w 2025747"/>
              <a:gd name="connsiteY4" fmla="*/ 1209821 h 2349304"/>
              <a:gd name="connsiteX5" fmla="*/ 956603 w 2025747"/>
              <a:gd name="connsiteY5" fmla="*/ 1167618 h 2349304"/>
              <a:gd name="connsiteX6" fmla="*/ 1026941 w 2025747"/>
              <a:gd name="connsiteY6" fmla="*/ 1153550 h 2349304"/>
              <a:gd name="connsiteX7" fmla="*/ 1083212 w 2025747"/>
              <a:gd name="connsiteY7" fmla="*/ 1252024 h 2349304"/>
              <a:gd name="connsiteX8" fmla="*/ 1209821 w 2025747"/>
              <a:gd name="connsiteY8" fmla="*/ 1237956 h 2349304"/>
              <a:gd name="connsiteX9" fmla="*/ 1463040 w 2025747"/>
              <a:gd name="connsiteY9" fmla="*/ 1209821 h 2349304"/>
              <a:gd name="connsiteX10" fmla="*/ 1899138 w 2025747"/>
              <a:gd name="connsiteY10" fmla="*/ 1266092 h 2349304"/>
              <a:gd name="connsiteX11" fmla="*/ 2025747 w 2025747"/>
              <a:gd name="connsiteY11" fmla="*/ 1280160 h 2349304"/>
              <a:gd name="connsiteX12" fmla="*/ 1997612 w 2025747"/>
              <a:gd name="connsiteY12" fmla="*/ 815926 h 2349304"/>
              <a:gd name="connsiteX13" fmla="*/ 1350498 w 2025747"/>
              <a:gd name="connsiteY13" fmla="*/ 984738 h 2349304"/>
              <a:gd name="connsiteX14" fmla="*/ 1223889 w 2025747"/>
              <a:gd name="connsiteY14" fmla="*/ 914400 h 2349304"/>
              <a:gd name="connsiteX15" fmla="*/ 1055077 w 2025747"/>
              <a:gd name="connsiteY15" fmla="*/ 844061 h 2349304"/>
              <a:gd name="connsiteX16" fmla="*/ 844061 w 2025747"/>
              <a:gd name="connsiteY16" fmla="*/ 815926 h 2349304"/>
              <a:gd name="connsiteX17" fmla="*/ 534572 w 2025747"/>
              <a:gd name="connsiteY17" fmla="*/ 717452 h 2349304"/>
              <a:gd name="connsiteX18" fmla="*/ 365760 w 2025747"/>
              <a:gd name="connsiteY18" fmla="*/ 703384 h 2349304"/>
              <a:gd name="connsiteX19" fmla="*/ 379827 w 2025747"/>
              <a:gd name="connsiteY19" fmla="*/ 84406 h 2349304"/>
              <a:gd name="connsiteX20" fmla="*/ 154744 w 2025747"/>
              <a:gd name="connsiteY20" fmla="*/ 0 h 2349304"/>
              <a:gd name="connsiteX21" fmla="*/ 0 w 2025747"/>
              <a:gd name="connsiteY21" fmla="*/ 1589649 h 2349304"/>
              <a:gd name="connsiteX22" fmla="*/ 154744 w 2025747"/>
              <a:gd name="connsiteY22" fmla="*/ 1688123 h 2349304"/>
              <a:gd name="connsiteX23" fmla="*/ 154744 w 2025747"/>
              <a:gd name="connsiteY23" fmla="*/ 2349304 h 2349304"/>
              <a:gd name="connsiteX24" fmla="*/ 267286 w 2025747"/>
              <a:gd name="connsiteY24" fmla="*/ 2222695 h 2349304"/>
              <a:gd name="connsiteX0" fmla="*/ 267286 w 2025747"/>
              <a:gd name="connsiteY0" fmla="*/ 2222695 h 2349304"/>
              <a:gd name="connsiteX1" fmla="*/ 379827 w 2025747"/>
              <a:gd name="connsiteY1" fmla="*/ 1744393 h 2349304"/>
              <a:gd name="connsiteX2" fmla="*/ 492369 w 2025747"/>
              <a:gd name="connsiteY2" fmla="*/ 1505243 h 2349304"/>
              <a:gd name="connsiteX3" fmla="*/ 604910 w 2025747"/>
              <a:gd name="connsiteY3" fmla="*/ 1308295 h 2349304"/>
              <a:gd name="connsiteX4" fmla="*/ 759655 w 2025747"/>
              <a:gd name="connsiteY4" fmla="*/ 1209821 h 2349304"/>
              <a:gd name="connsiteX5" fmla="*/ 956603 w 2025747"/>
              <a:gd name="connsiteY5" fmla="*/ 1167618 h 2349304"/>
              <a:gd name="connsiteX6" fmla="*/ 1026941 w 2025747"/>
              <a:gd name="connsiteY6" fmla="*/ 1153550 h 2349304"/>
              <a:gd name="connsiteX7" fmla="*/ 1083212 w 2025747"/>
              <a:gd name="connsiteY7" fmla="*/ 1252024 h 2349304"/>
              <a:gd name="connsiteX8" fmla="*/ 1209821 w 2025747"/>
              <a:gd name="connsiteY8" fmla="*/ 1237956 h 2349304"/>
              <a:gd name="connsiteX9" fmla="*/ 1463040 w 2025747"/>
              <a:gd name="connsiteY9" fmla="*/ 1209821 h 2349304"/>
              <a:gd name="connsiteX10" fmla="*/ 1899138 w 2025747"/>
              <a:gd name="connsiteY10" fmla="*/ 1266092 h 2349304"/>
              <a:gd name="connsiteX11" fmla="*/ 2025747 w 2025747"/>
              <a:gd name="connsiteY11" fmla="*/ 1280160 h 2349304"/>
              <a:gd name="connsiteX12" fmla="*/ 1997612 w 2025747"/>
              <a:gd name="connsiteY12" fmla="*/ 815926 h 2349304"/>
              <a:gd name="connsiteX13" fmla="*/ 1350498 w 2025747"/>
              <a:gd name="connsiteY13" fmla="*/ 984738 h 2349304"/>
              <a:gd name="connsiteX14" fmla="*/ 1223889 w 2025747"/>
              <a:gd name="connsiteY14" fmla="*/ 914400 h 2349304"/>
              <a:gd name="connsiteX15" fmla="*/ 1055077 w 2025747"/>
              <a:gd name="connsiteY15" fmla="*/ 844061 h 2349304"/>
              <a:gd name="connsiteX16" fmla="*/ 844061 w 2025747"/>
              <a:gd name="connsiteY16" fmla="*/ 815926 h 2349304"/>
              <a:gd name="connsiteX17" fmla="*/ 534572 w 2025747"/>
              <a:gd name="connsiteY17" fmla="*/ 717452 h 2349304"/>
              <a:gd name="connsiteX18" fmla="*/ 365760 w 2025747"/>
              <a:gd name="connsiteY18" fmla="*/ 703384 h 2349304"/>
              <a:gd name="connsiteX19" fmla="*/ 379827 w 2025747"/>
              <a:gd name="connsiteY19" fmla="*/ 84406 h 2349304"/>
              <a:gd name="connsiteX20" fmla="*/ 154744 w 2025747"/>
              <a:gd name="connsiteY20" fmla="*/ 0 h 2349304"/>
              <a:gd name="connsiteX21" fmla="*/ 0 w 2025747"/>
              <a:gd name="connsiteY21" fmla="*/ 1589649 h 2349304"/>
              <a:gd name="connsiteX22" fmla="*/ 245012 w 2025747"/>
              <a:gd name="connsiteY22" fmla="*/ 2280138 h 2349304"/>
              <a:gd name="connsiteX23" fmla="*/ 154744 w 2025747"/>
              <a:gd name="connsiteY23" fmla="*/ 2349304 h 2349304"/>
              <a:gd name="connsiteX24" fmla="*/ 267286 w 2025747"/>
              <a:gd name="connsiteY24" fmla="*/ 2222695 h 2349304"/>
              <a:gd name="connsiteX0" fmla="*/ 267286 w 2025747"/>
              <a:gd name="connsiteY0" fmla="*/ 2222695 h 2349304"/>
              <a:gd name="connsiteX1" fmla="*/ 379827 w 2025747"/>
              <a:gd name="connsiteY1" fmla="*/ 1744393 h 2349304"/>
              <a:gd name="connsiteX2" fmla="*/ 492369 w 2025747"/>
              <a:gd name="connsiteY2" fmla="*/ 1505243 h 2349304"/>
              <a:gd name="connsiteX3" fmla="*/ 604910 w 2025747"/>
              <a:gd name="connsiteY3" fmla="*/ 1308295 h 2349304"/>
              <a:gd name="connsiteX4" fmla="*/ 759655 w 2025747"/>
              <a:gd name="connsiteY4" fmla="*/ 1209821 h 2349304"/>
              <a:gd name="connsiteX5" fmla="*/ 956603 w 2025747"/>
              <a:gd name="connsiteY5" fmla="*/ 1167618 h 2349304"/>
              <a:gd name="connsiteX6" fmla="*/ 1026941 w 2025747"/>
              <a:gd name="connsiteY6" fmla="*/ 1153550 h 2349304"/>
              <a:gd name="connsiteX7" fmla="*/ 1083212 w 2025747"/>
              <a:gd name="connsiteY7" fmla="*/ 1252024 h 2349304"/>
              <a:gd name="connsiteX8" fmla="*/ 1209821 w 2025747"/>
              <a:gd name="connsiteY8" fmla="*/ 1237956 h 2349304"/>
              <a:gd name="connsiteX9" fmla="*/ 1463040 w 2025747"/>
              <a:gd name="connsiteY9" fmla="*/ 1209821 h 2349304"/>
              <a:gd name="connsiteX10" fmla="*/ 1899138 w 2025747"/>
              <a:gd name="connsiteY10" fmla="*/ 1266092 h 2349304"/>
              <a:gd name="connsiteX11" fmla="*/ 2025747 w 2025747"/>
              <a:gd name="connsiteY11" fmla="*/ 1280160 h 2349304"/>
              <a:gd name="connsiteX12" fmla="*/ 1997612 w 2025747"/>
              <a:gd name="connsiteY12" fmla="*/ 815926 h 2349304"/>
              <a:gd name="connsiteX13" fmla="*/ 1350498 w 2025747"/>
              <a:gd name="connsiteY13" fmla="*/ 984738 h 2349304"/>
              <a:gd name="connsiteX14" fmla="*/ 1223889 w 2025747"/>
              <a:gd name="connsiteY14" fmla="*/ 914400 h 2349304"/>
              <a:gd name="connsiteX15" fmla="*/ 1055077 w 2025747"/>
              <a:gd name="connsiteY15" fmla="*/ 844061 h 2349304"/>
              <a:gd name="connsiteX16" fmla="*/ 844061 w 2025747"/>
              <a:gd name="connsiteY16" fmla="*/ 815926 h 2349304"/>
              <a:gd name="connsiteX17" fmla="*/ 534572 w 2025747"/>
              <a:gd name="connsiteY17" fmla="*/ 717452 h 2349304"/>
              <a:gd name="connsiteX18" fmla="*/ 365760 w 2025747"/>
              <a:gd name="connsiteY18" fmla="*/ 703384 h 2349304"/>
              <a:gd name="connsiteX19" fmla="*/ 379827 w 2025747"/>
              <a:gd name="connsiteY19" fmla="*/ 84406 h 2349304"/>
              <a:gd name="connsiteX20" fmla="*/ 154744 w 2025747"/>
              <a:gd name="connsiteY20" fmla="*/ 0 h 2349304"/>
              <a:gd name="connsiteX21" fmla="*/ 0 w 2025747"/>
              <a:gd name="connsiteY21" fmla="*/ 1589649 h 2349304"/>
              <a:gd name="connsiteX22" fmla="*/ 245012 w 2025747"/>
              <a:gd name="connsiteY22" fmla="*/ 2280138 h 2349304"/>
              <a:gd name="connsiteX23" fmla="*/ 154744 w 2025747"/>
              <a:gd name="connsiteY23" fmla="*/ 2349304 h 2349304"/>
              <a:gd name="connsiteX24" fmla="*/ 267286 w 2025747"/>
              <a:gd name="connsiteY24" fmla="*/ 2222695 h 2349304"/>
              <a:gd name="connsiteX0" fmla="*/ 112542 w 1871003"/>
              <a:gd name="connsiteY0" fmla="*/ 2222695 h 2349304"/>
              <a:gd name="connsiteX1" fmla="*/ 225083 w 1871003"/>
              <a:gd name="connsiteY1" fmla="*/ 1744393 h 2349304"/>
              <a:gd name="connsiteX2" fmla="*/ 337625 w 1871003"/>
              <a:gd name="connsiteY2" fmla="*/ 1505243 h 2349304"/>
              <a:gd name="connsiteX3" fmla="*/ 450166 w 1871003"/>
              <a:gd name="connsiteY3" fmla="*/ 1308295 h 2349304"/>
              <a:gd name="connsiteX4" fmla="*/ 604911 w 1871003"/>
              <a:gd name="connsiteY4" fmla="*/ 1209821 h 2349304"/>
              <a:gd name="connsiteX5" fmla="*/ 801859 w 1871003"/>
              <a:gd name="connsiteY5" fmla="*/ 1167618 h 2349304"/>
              <a:gd name="connsiteX6" fmla="*/ 872197 w 1871003"/>
              <a:gd name="connsiteY6" fmla="*/ 1153550 h 2349304"/>
              <a:gd name="connsiteX7" fmla="*/ 928468 w 1871003"/>
              <a:gd name="connsiteY7" fmla="*/ 1252024 h 2349304"/>
              <a:gd name="connsiteX8" fmla="*/ 1055077 w 1871003"/>
              <a:gd name="connsiteY8" fmla="*/ 1237956 h 2349304"/>
              <a:gd name="connsiteX9" fmla="*/ 1308296 w 1871003"/>
              <a:gd name="connsiteY9" fmla="*/ 1209821 h 2349304"/>
              <a:gd name="connsiteX10" fmla="*/ 1744394 w 1871003"/>
              <a:gd name="connsiteY10" fmla="*/ 1266092 h 2349304"/>
              <a:gd name="connsiteX11" fmla="*/ 1871003 w 1871003"/>
              <a:gd name="connsiteY11" fmla="*/ 1280160 h 2349304"/>
              <a:gd name="connsiteX12" fmla="*/ 1842868 w 1871003"/>
              <a:gd name="connsiteY12" fmla="*/ 815926 h 2349304"/>
              <a:gd name="connsiteX13" fmla="*/ 1195754 w 1871003"/>
              <a:gd name="connsiteY13" fmla="*/ 984738 h 2349304"/>
              <a:gd name="connsiteX14" fmla="*/ 1069145 w 1871003"/>
              <a:gd name="connsiteY14" fmla="*/ 914400 h 2349304"/>
              <a:gd name="connsiteX15" fmla="*/ 900333 w 1871003"/>
              <a:gd name="connsiteY15" fmla="*/ 844061 h 2349304"/>
              <a:gd name="connsiteX16" fmla="*/ 689317 w 1871003"/>
              <a:gd name="connsiteY16" fmla="*/ 815926 h 2349304"/>
              <a:gd name="connsiteX17" fmla="*/ 379828 w 1871003"/>
              <a:gd name="connsiteY17" fmla="*/ 717452 h 2349304"/>
              <a:gd name="connsiteX18" fmla="*/ 211016 w 1871003"/>
              <a:gd name="connsiteY18" fmla="*/ 703384 h 2349304"/>
              <a:gd name="connsiteX19" fmla="*/ 225083 w 1871003"/>
              <a:gd name="connsiteY19" fmla="*/ 84406 h 2349304"/>
              <a:gd name="connsiteX20" fmla="*/ 0 w 1871003"/>
              <a:gd name="connsiteY20" fmla="*/ 0 h 2349304"/>
              <a:gd name="connsiteX21" fmla="*/ 14068 w 1871003"/>
              <a:gd name="connsiteY21" fmla="*/ 2051538 h 2349304"/>
              <a:gd name="connsiteX22" fmla="*/ 90268 w 1871003"/>
              <a:gd name="connsiteY22" fmla="*/ 2280138 h 2349304"/>
              <a:gd name="connsiteX23" fmla="*/ 0 w 1871003"/>
              <a:gd name="connsiteY23" fmla="*/ 2349304 h 2349304"/>
              <a:gd name="connsiteX24" fmla="*/ 112542 w 1871003"/>
              <a:gd name="connsiteY24" fmla="*/ 2222695 h 2349304"/>
              <a:gd name="connsiteX0" fmla="*/ 112542 w 1871003"/>
              <a:gd name="connsiteY0" fmla="*/ 2222695 h 2349304"/>
              <a:gd name="connsiteX1" fmla="*/ 225083 w 1871003"/>
              <a:gd name="connsiteY1" fmla="*/ 1744393 h 2349304"/>
              <a:gd name="connsiteX2" fmla="*/ 337625 w 1871003"/>
              <a:gd name="connsiteY2" fmla="*/ 1505243 h 2349304"/>
              <a:gd name="connsiteX3" fmla="*/ 450166 w 1871003"/>
              <a:gd name="connsiteY3" fmla="*/ 1308295 h 2349304"/>
              <a:gd name="connsiteX4" fmla="*/ 604911 w 1871003"/>
              <a:gd name="connsiteY4" fmla="*/ 1209821 h 2349304"/>
              <a:gd name="connsiteX5" fmla="*/ 801859 w 1871003"/>
              <a:gd name="connsiteY5" fmla="*/ 1167618 h 2349304"/>
              <a:gd name="connsiteX6" fmla="*/ 872197 w 1871003"/>
              <a:gd name="connsiteY6" fmla="*/ 1153550 h 2349304"/>
              <a:gd name="connsiteX7" fmla="*/ 928468 w 1871003"/>
              <a:gd name="connsiteY7" fmla="*/ 1252024 h 2349304"/>
              <a:gd name="connsiteX8" fmla="*/ 1055077 w 1871003"/>
              <a:gd name="connsiteY8" fmla="*/ 1237956 h 2349304"/>
              <a:gd name="connsiteX9" fmla="*/ 1308296 w 1871003"/>
              <a:gd name="connsiteY9" fmla="*/ 1209821 h 2349304"/>
              <a:gd name="connsiteX10" fmla="*/ 1744394 w 1871003"/>
              <a:gd name="connsiteY10" fmla="*/ 1266092 h 2349304"/>
              <a:gd name="connsiteX11" fmla="*/ 1871003 w 1871003"/>
              <a:gd name="connsiteY11" fmla="*/ 1280160 h 2349304"/>
              <a:gd name="connsiteX12" fmla="*/ 1842868 w 1871003"/>
              <a:gd name="connsiteY12" fmla="*/ 815926 h 2349304"/>
              <a:gd name="connsiteX13" fmla="*/ 1195754 w 1871003"/>
              <a:gd name="connsiteY13" fmla="*/ 984738 h 2349304"/>
              <a:gd name="connsiteX14" fmla="*/ 1069145 w 1871003"/>
              <a:gd name="connsiteY14" fmla="*/ 914400 h 2349304"/>
              <a:gd name="connsiteX15" fmla="*/ 900333 w 1871003"/>
              <a:gd name="connsiteY15" fmla="*/ 844061 h 2349304"/>
              <a:gd name="connsiteX16" fmla="*/ 689317 w 1871003"/>
              <a:gd name="connsiteY16" fmla="*/ 815926 h 2349304"/>
              <a:gd name="connsiteX17" fmla="*/ 379828 w 1871003"/>
              <a:gd name="connsiteY17" fmla="*/ 717452 h 2349304"/>
              <a:gd name="connsiteX18" fmla="*/ 211016 w 1871003"/>
              <a:gd name="connsiteY18" fmla="*/ 703384 h 2349304"/>
              <a:gd name="connsiteX19" fmla="*/ 225083 w 1871003"/>
              <a:gd name="connsiteY19" fmla="*/ 84406 h 2349304"/>
              <a:gd name="connsiteX20" fmla="*/ 0 w 1871003"/>
              <a:gd name="connsiteY20" fmla="*/ 0 h 2349304"/>
              <a:gd name="connsiteX21" fmla="*/ 14068 w 1871003"/>
              <a:gd name="connsiteY21" fmla="*/ 2051538 h 2349304"/>
              <a:gd name="connsiteX22" fmla="*/ 90268 w 1871003"/>
              <a:gd name="connsiteY22" fmla="*/ 2280138 h 2349304"/>
              <a:gd name="connsiteX23" fmla="*/ 0 w 1871003"/>
              <a:gd name="connsiteY23" fmla="*/ 2349304 h 2349304"/>
              <a:gd name="connsiteX24" fmla="*/ 112542 w 1871003"/>
              <a:gd name="connsiteY24" fmla="*/ 2222695 h 2349304"/>
              <a:gd name="connsiteX0" fmla="*/ 112542 w 1871003"/>
              <a:gd name="connsiteY0" fmla="*/ 2222695 h 2349304"/>
              <a:gd name="connsiteX1" fmla="*/ 225083 w 1871003"/>
              <a:gd name="connsiteY1" fmla="*/ 1744393 h 2349304"/>
              <a:gd name="connsiteX2" fmla="*/ 337625 w 1871003"/>
              <a:gd name="connsiteY2" fmla="*/ 1505243 h 2349304"/>
              <a:gd name="connsiteX3" fmla="*/ 450166 w 1871003"/>
              <a:gd name="connsiteY3" fmla="*/ 1308295 h 2349304"/>
              <a:gd name="connsiteX4" fmla="*/ 604911 w 1871003"/>
              <a:gd name="connsiteY4" fmla="*/ 1209821 h 2349304"/>
              <a:gd name="connsiteX5" fmla="*/ 801859 w 1871003"/>
              <a:gd name="connsiteY5" fmla="*/ 1167618 h 2349304"/>
              <a:gd name="connsiteX6" fmla="*/ 872197 w 1871003"/>
              <a:gd name="connsiteY6" fmla="*/ 1153550 h 2349304"/>
              <a:gd name="connsiteX7" fmla="*/ 928468 w 1871003"/>
              <a:gd name="connsiteY7" fmla="*/ 1252024 h 2349304"/>
              <a:gd name="connsiteX8" fmla="*/ 1055077 w 1871003"/>
              <a:gd name="connsiteY8" fmla="*/ 1237956 h 2349304"/>
              <a:gd name="connsiteX9" fmla="*/ 1308296 w 1871003"/>
              <a:gd name="connsiteY9" fmla="*/ 1209821 h 2349304"/>
              <a:gd name="connsiteX10" fmla="*/ 1744394 w 1871003"/>
              <a:gd name="connsiteY10" fmla="*/ 1266092 h 2349304"/>
              <a:gd name="connsiteX11" fmla="*/ 1871003 w 1871003"/>
              <a:gd name="connsiteY11" fmla="*/ 1280160 h 2349304"/>
              <a:gd name="connsiteX12" fmla="*/ 1842868 w 1871003"/>
              <a:gd name="connsiteY12" fmla="*/ 815926 h 2349304"/>
              <a:gd name="connsiteX13" fmla="*/ 1195754 w 1871003"/>
              <a:gd name="connsiteY13" fmla="*/ 984738 h 2349304"/>
              <a:gd name="connsiteX14" fmla="*/ 1069145 w 1871003"/>
              <a:gd name="connsiteY14" fmla="*/ 914400 h 2349304"/>
              <a:gd name="connsiteX15" fmla="*/ 900333 w 1871003"/>
              <a:gd name="connsiteY15" fmla="*/ 844061 h 2349304"/>
              <a:gd name="connsiteX16" fmla="*/ 689317 w 1871003"/>
              <a:gd name="connsiteY16" fmla="*/ 815926 h 2349304"/>
              <a:gd name="connsiteX17" fmla="*/ 379828 w 1871003"/>
              <a:gd name="connsiteY17" fmla="*/ 717452 h 2349304"/>
              <a:gd name="connsiteX18" fmla="*/ 242668 w 1871003"/>
              <a:gd name="connsiteY18" fmla="*/ 756138 h 2349304"/>
              <a:gd name="connsiteX19" fmla="*/ 225083 w 1871003"/>
              <a:gd name="connsiteY19" fmla="*/ 84406 h 2349304"/>
              <a:gd name="connsiteX20" fmla="*/ 0 w 1871003"/>
              <a:gd name="connsiteY20" fmla="*/ 0 h 2349304"/>
              <a:gd name="connsiteX21" fmla="*/ 14068 w 1871003"/>
              <a:gd name="connsiteY21" fmla="*/ 2051538 h 2349304"/>
              <a:gd name="connsiteX22" fmla="*/ 90268 w 1871003"/>
              <a:gd name="connsiteY22" fmla="*/ 2280138 h 2349304"/>
              <a:gd name="connsiteX23" fmla="*/ 0 w 1871003"/>
              <a:gd name="connsiteY23" fmla="*/ 2349304 h 2349304"/>
              <a:gd name="connsiteX24" fmla="*/ 112542 w 1871003"/>
              <a:gd name="connsiteY24" fmla="*/ 2222695 h 2349304"/>
              <a:gd name="connsiteX0" fmla="*/ 112542 w 1871003"/>
              <a:gd name="connsiteY0" fmla="*/ 2222695 h 2349304"/>
              <a:gd name="connsiteX1" fmla="*/ 225083 w 1871003"/>
              <a:gd name="connsiteY1" fmla="*/ 1744393 h 2349304"/>
              <a:gd name="connsiteX2" fmla="*/ 337625 w 1871003"/>
              <a:gd name="connsiteY2" fmla="*/ 1505243 h 2349304"/>
              <a:gd name="connsiteX3" fmla="*/ 450166 w 1871003"/>
              <a:gd name="connsiteY3" fmla="*/ 1308295 h 2349304"/>
              <a:gd name="connsiteX4" fmla="*/ 604911 w 1871003"/>
              <a:gd name="connsiteY4" fmla="*/ 1209821 h 2349304"/>
              <a:gd name="connsiteX5" fmla="*/ 801859 w 1871003"/>
              <a:gd name="connsiteY5" fmla="*/ 1167618 h 2349304"/>
              <a:gd name="connsiteX6" fmla="*/ 872197 w 1871003"/>
              <a:gd name="connsiteY6" fmla="*/ 1153550 h 2349304"/>
              <a:gd name="connsiteX7" fmla="*/ 928468 w 1871003"/>
              <a:gd name="connsiteY7" fmla="*/ 1252024 h 2349304"/>
              <a:gd name="connsiteX8" fmla="*/ 1055077 w 1871003"/>
              <a:gd name="connsiteY8" fmla="*/ 1237956 h 2349304"/>
              <a:gd name="connsiteX9" fmla="*/ 1308296 w 1871003"/>
              <a:gd name="connsiteY9" fmla="*/ 1209821 h 2349304"/>
              <a:gd name="connsiteX10" fmla="*/ 1744394 w 1871003"/>
              <a:gd name="connsiteY10" fmla="*/ 1266092 h 2349304"/>
              <a:gd name="connsiteX11" fmla="*/ 1871003 w 1871003"/>
              <a:gd name="connsiteY11" fmla="*/ 1280160 h 2349304"/>
              <a:gd name="connsiteX12" fmla="*/ 1842868 w 1871003"/>
              <a:gd name="connsiteY12" fmla="*/ 815926 h 2349304"/>
              <a:gd name="connsiteX13" fmla="*/ 1195754 w 1871003"/>
              <a:gd name="connsiteY13" fmla="*/ 984738 h 2349304"/>
              <a:gd name="connsiteX14" fmla="*/ 1069145 w 1871003"/>
              <a:gd name="connsiteY14" fmla="*/ 914400 h 2349304"/>
              <a:gd name="connsiteX15" fmla="*/ 900333 w 1871003"/>
              <a:gd name="connsiteY15" fmla="*/ 844061 h 2349304"/>
              <a:gd name="connsiteX16" fmla="*/ 689317 w 1871003"/>
              <a:gd name="connsiteY16" fmla="*/ 815926 h 2349304"/>
              <a:gd name="connsiteX17" fmla="*/ 379828 w 1871003"/>
              <a:gd name="connsiteY17" fmla="*/ 717452 h 2349304"/>
              <a:gd name="connsiteX18" fmla="*/ 242668 w 1871003"/>
              <a:gd name="connsiteY18" fmla="*/ 756138 h 2349304"/>
              <a:gd name="connsiteX19" fmla="*/ 318868 w 1871003"/>
              <a:gd name="connsiteY19" fmla="*/ 1060938 h 2349304"/>
              <a:gd name="connsiteX20" fmla="*/ 0 w 1871003"/>
              <a:gd name="connsiteY20" fmla="*/ 0 h 2349304"/>
              <a:gd name="connsiteX21" fmla="*/ 14068 w 1871003"/>
              <a:gd name="connsiteY21" fmla="*/ 2051538 h 2349304"/>
              <a:gd name="connsiteX22" fmla="*/ 90268 w 1871003"/>
              <a:gd name="connsiteY22" fmla="*/ 2280138 h 2349304"/>
              <a:gd name="connsiteX23" fmla="*/ 0 w 1871003"/>
              <a:gd name="connsiteY23" fmla="*/ 2349304 h 2349304"/>
              <a:gd name="connsiteX24" fmla="*/ 112542 w 1871003"/>
              <a:gd name="connsiteY24" fmla="*/ 2222695 h 2349304"/>
              <a:gd name="connsiteX0" fmla="*/ 112542 w 1871003"/>
              <a:gd name="connsiteY0" fmla="*/ 1505243 h 1631852"/>
              <a:gd name="connsiteX1" fmla="*/ 225083 w 1871003"/>
              <a:gd name="connsiteY1" fmla="*/ 1026941 h 1631852"/>
              <a:gd name="connsiteX2" fmla="*/ 337625 w 1871003"/>
              <a:gd name="connsiteY2" fmla="*/ 787791 h 1631852"/>
              <a:gd name="connsiteX3" fmla="*/ 450166 w 1871003"/>
              <a:gd name="connsiteY3" fmla="*/ 590843 h 1631852"/>
              <a:gd name="connsiteX4" fmla="*/ 604911 w 1871003"/>
              <a:gd name="connsiteY4" fmla="*/ 492369 h 1631852"/>
              <a:gd name="connsiteX5" fmla="*/ 801859 w 1871003"/>
              <a:gd name="connsiteY5" fmla="*/ 450166 h 1631852"/>
              <a:gd name="connsiteX6" fmla="*/ 872197 w 1871003"/>
              <a:gd name="connsiteY6" fmla="*/ 436098 h 1631852"/>
              <a:gd name="connsiteX7" fmla="*/ 928468 w 1871003"/>
              <a:gd name="connsiteY7" fmla="*/ 534572 h 1631852"/>
              <a:gd name="connsiteX8" fmla="*/ 1055077 w 1871003"/>
              <a:gd name="connsiteY8" fmla="*/ 520504 h 1631852"/>
              <a:gd name="connsiteX9" fmla="*/ 1308296 w 1871003"/>
              <a:gd name="connsiteY9" fmla="*/ 492369 h 1631852"/>
              <a:gd name="connsiteX10" fmla="*/ 1744394 w 1871003"/>
              <a:gd name="connsiteY10" fmla="*/ 548640 h 1631852"/>
              <a:gd name="connsiteX11" fmla="*/ 1871003 w 1871003"/>
              <a:gd name="connsiteY11" fmla="*/ 562708 h 1631852"/>
              <a:gd name="connsiteX12" fmla="*/ 1842868 w 1871003"/>
              <a:gd name="connsiteY12" fmla="*/ 98474 h 1631852"/>
              <a:gd name="connsiteX13" fmla="*/ 1195754 w 1871003"/>
              <a:gd name="connsiteY13" fmla="*/ 267286 h 1631852"/>
              <a:gd name="connsiteX14" fmla="*/ 1069145 w 1871003"/>
              <a:gd name="connsiteY14" fmla="*/ 196948 h 1631852"/>
              <a:gd name="connsiteX15" fmla="*/ 900333 w 1871003"/>
              <a:gd name="connsiteY15" fmla="*/ 126609 h 1631852"/>
              <a:gd name="connsiteX16" fmla="*/ 689317 w 1871003"/>
              <a:gd name="connsiteY16" fmla="*/ 98474 h 1631852"/>
              <a:gd name="connsiteX17" fmla="*/ 379828 w 1871003"/>
              <a:gd name="connsiteY17" fmla="*/ 0 h 1631852"/>
              <a:gd name="connsiteX18" fmla="*/ 242668 w 1871003"/>
              <a:gd name="connsiteY18" fmla="*/ 38686 h 1631852"/>
              <a:gd name="connsiteX19" fmla="*/ 318868 w 1871003"/>
              <a:gd name="connsiteY19" fmla="*/ 343486 h 1631852"/>
              <a:gd name="connsiteX20" fmla="*/ 166468 w 1871003"/>
              <a:gd name="connsiteY20" fmla="*/ 495886 h 1631852"/>
              <a:gd name="connsiteX21" fmla="*/ 14068 w 1871003"/>
              <a:gd name="connsiteY21" fmla="*/ 1334086 h 1631852"/>
              <a:gd name="connsiteX22" fmla="*/ 90268 w 1871003"/>
              <a:gd name="connsiteY22" fmla="*/ 1562686 h 1631852"/>
              <a:gd name="connsiteX23" fmla="*/ 0 w 1871003"/>
              <a:gd name="connsiteY23" fmla="*/ 1631852 h 1631852"/>
              <a:gd name="connsiteX24" fmla="*/ 112542 w 1871003"/>
              <a:gd name="connsiteY24" fmla="*/ 1505243 h 163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71003" h="1631852">
                <a:moveTo>
                  <a:pt x="112542" y="1505243"/>
                </a:moveTo>
                <a:lnTo>
                  <a:pt x="225083" y="1026941"/>
                </a:lnTo>
                <a:lnTo>
                  <a:pt x="337625" y="787791"/>
                </a:lnTo>
                <a:lnTo>
                  <a:pt x="450166" y="590843"/>
                </a:lnTo>
                <a:lnTo>
                  <a:pt x="604911" y="492369"/>
                </a:lnTo>
                <a:lnTo>
                  <a:pt x="801859" y="450166"/>
                </a:lnTo>
                <a:lnTo>
                  <a:pt x="872197" y="436098"/>
                </a:lnTo>
                <a:lnTo>
                  <a:pt x="928468" y="534572"/>
                </a:lnTo>
                <a:lnTo>
                  <a:pt x="1055077" y="520504"/>
                </a:lnTo>
                <a:lnTo>
                  <a:pt x="1308296" y="492369"/>
                </a:lnTo>
                <a:lnTo>
                  <a:pt x="1744394" y="548640"/>
                </a:lnTo>
                <a:lnTo>
                  <a:pt x="1871003" y="562708"/>
                </a:lnTo>
                <a:lnTo>
                  <a:pt x="1842868" y="98474"/>
                </a:lnTo>
                <a:lnTo>
                  <a:pt x="1195754" y="267286"/>
                </a:lnTo>
                <a:lnTo>
                  <a:pt x="1069145" y="196948"/>
                </a:lnTo>
                <a:lnTo>
                  <a:pt x="900333" y="126609"/>
                </a:lnTo>
                <a:lnTo>
                  <a:pt x="689317" y="98474"/>
                </a:lnTo>
                <a:lnTo>
                  <a:pt x="379828" y="0"/>
                </a:lnTo>
                <a:lnTo>
                  <a:pt x="242668" y="38686"/>
                </a:lnTo>
                <a:lnTo>
                  <a:pt x="318868" y="343486"/>
                </a:lnTo>
                <a:lnTo>
                  <a:pt x="166468" y="495886"/>
                </a:lnTo>
                <a:cubicBezTo>
                  <a:pt x="171157" y="1179732"/>
                  <a:pt x="164124" y="606865"/>
                  <a:pt x="14068" y="1334086"/>
                </a:cubicBezTo>
                <a:cubicBezTo>
                  <a:pt x="95739" y="1564249"/>
                  <a:pt x="64868" y="1475545"/>
                  <a:pt x="90268" y="1562686"/>
                </a:cubicBezTo>
                <a:lnTo>
                  <a:pt x="0" y="1631852"/>
                </a:lnTo>
                <a:lnTo>
                  <a:pt x="112542" y="1505243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33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22_att_1024.jpg"/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2799" r="2799"/>
          <a:stretch>
            <a:fillRect/>
          </a:stretch>
        </p:blipFill>
        <p:spPr>
          <a:xfrm>
            <a:off x="0" y="11508"/>
            <a:ext cx="9144000" cy="6846491"/>
          </a:xfr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</p:pic>
      <p:sp>
        <p:nvSpPr>
          <p:cNvPr id="6" name="Freeform 5"/>
          <p:cNvSpPr/>
          <p:nvPr/>
        </p:nvSpPr>
        <p:spPr>
          <a:xfrm>
            <a:off x="1266092" y="295422"/>
            <a:ext cx="6077243" cy="5176910"/>
          </a:xfrm>
          <a:custGeom>
            <a:avLst/>
            <a:gdLst>
              <a:gd name="connsiteX0" fmla="*/ 3348111 w 6077243"/>
              <a:gd name="connsiteY0" fmla="*/ 1378633 h 5176910"/>
              <a:gd name="connsiteX1" fmla="*/ 3376246 w 6077243"/>
              <a:gd name="connsiteY1" fmla="*/ 1111347 h 5176910"/>
              <a:gd name="connsiteX2" fmla="*/ 2996419 w 6077243"/>
              <a:gd name="connsiteY2" fmla="*/ 900332 h 5176910"/>
              <a:gd name="connsiteX3" fmla="*/ 2771336 w 6077243"/>
              <a:gd name="connsiteY3" fmla="*/ 815926 h 5176910"/>
              <a:gd name="connsiteX4" fmla="*/ 2644726 w 6077243"/>
              <a:gd name="connsiteY4" fmla="*/ 815926 h 5176910"/>
              <a:gd name="connsiteX5" fmla="*/ 2532185 w 6077243"/>
              <a:gd name="connsiteY5" fmla="*/ 787790 h 5176910"/>
              <a:gd name="connsiteX6" fmla="*/ 2405576 w 6077243"/>
              <a:gd name="connsiteY6" fmla="*/ 773723 h 5176910"/>
              <a:gd name="connsiteX7" fmla="*/ 2321170 w 6077243"/>
              <a:gd name="connsiteY7" fmla="*/ 801858 h 5176910"/>
              <a:gd name="connsiteX8" fmla="*/ 970671 w 6077243"/>
              <a:gd name="connsiteY8" fmla="*/ 1125415 h 5176910"/>
              <a:gd name="connsiteX9" fmla="*/ 0 w 6077243"/>
              <a:gd name="connsiteY9" fmla="*/ 2602523 h 5176910"/>
              <a:gd name="connsiteX10" fmla="*/ 1519311 w 6077243"/>
              <a:gd name="connsiteY10" fmla="*/ 3699803 h 5176910"/>
              <a:gd name="connsiteX11" fmla="*/ 2321170 w 6077243"/>
              <a:gd name="connsiteY11" fmla="*/ 4262510 h 5176910"/>
              <a:gd name="connsiteX12" fmla="*/ 3207434 w 6077243"/>
              <a:gd name="connsiteY12" fmla="*/ 4811150 h 5176910"/>
              <a:gd name="connsiteX13" fmla="*/ 3798277 w 6077243"/>
              <a:gd name="connsiteY13" fmla="*/ 5176910 h 5176910"/>
              <a:gd name="connsiteX14" fmla="*/ 4726745 w 6077243"/>
              <a:gd name="connsiteY14" fmla="*/ 3685735 h 5176910"/>
              <a:gd name="connsiteX15" fmla="*/ 5641145 w 6077243"/>
              <a:gd name="connsiteY15" fmla="*/ 3249636 h 5176910"/>
              <a:gd name="connsiteX16" fmla="*/ 5880296 w 6077243"/>
              <a:gd name="connsiteY16" fmla="*/ 3024553 h 5176910"/>
              <a:gd name="connsiteX17" fmla="*/ 6077243 w 6077243"/>
              <a:gd name="connsiteY17" fmla="*/ 1477107 h 5176910"/>
              <a:gd name="connsiteX18" fmla="*/ 5866228 w 6077243"/>
              <a:gd name="connsiteY18" fmla="*/ 1688123 h 5176910"/>
              <a:gd name="connsiteX19" fmla="*/ 5838093 w 6077243"/>
              <a:gd name="connsiteY19" fmla="*/ 1702190 h 5176910"/>
              <a:gd name="connsiteX20" fmla="*/ 5767754 w 6077243"/>
              <a:gd name="connsiteY20" fmla="*/ 2166424 h 5176910"/>
              <a:gd name="connsiteX21" fmla="*/ 5542671 w 6077243"/>
              <a:gd name="connsiteY21" fmla="*/ 1997612 h 5176910"/>
              <a:gd name="connsiteX22" fmla="*/ 5542671 w 6077243"/>
              <a:gd name="connsiteY22" fmla="*/ 942535 h 5176910"/>
              <a:gd name="connsiteX23" fmla="*/ 5500468 w 6077243"/>
              <a:gd name="connsiteY23" fmla="*/ 829993 h 5176910"/>
              <a:gd name="connsiteX24" fmla="*/ 5486400 w 6077243"/>
              <a:gd name="connsiteY24" fmla="*/ 661181 h 5176910"/>
              <a:gd name="connsiteX25" fmla="*/ 5430130 w 6077243"/>
              <a:gd name="connsiteY25" fmla="*/ 604910 h 5176910"/>
              <a:gd name="connsiteX26" fmla="*/ 5387926 w 6077243"/>
              <a:gd name="connsiteY26" fmla="*/ 647113 h 5176910"/>
              <a:gd name="connsiteX27" fmla="*/ 5373859 w 6077243"/>
              <a:gd name="connsiteY27" fmla="*/ 759655 h 5176910"/>
              <a:gd name="connsiteX28" fmla="*/ 5317588 w 6077243"/>
              <a:gd name="connsiteY28" fmla="*/ 647113 h 5176910"/>
              <a:gd name="connsiteX29" fmla="*/ 5190979 w 6077243"/>
              <a:gd name="connsiteY29" fmla="*/ 562707 h 5176910"/>
              <a:gd name="connsiteX30" fmla="*/ 5134708 w 6077243"/>
              <a:gd name="connsiteY30" fmla="*/ 548640 h 5176910"/>
              <a:gd name="connsiteX31" fmla="*/ 5120640 w 6077243"/>
              <a:gd name="connsiteY31" fmla="*/ 478301 h 5176910"/>
              <a:gd name="connsiteX32" fmla="*/ 5064370 w 6077243"/>
              <a:gd name="connsiteY32" fmla="*/ 464233 h 5176910"/>
              <a:gd name="connsiteX33" fmla="*/ 5064370 w 6077243"/>
              <a:gd name="connsiteY33" fmla="*/ 562707 h 5176910"/>
              <a:gd name="connsiteX34" fmla="*/ 4951828 w 6077243"/>
              <a:gd name="connsiteY34" fmla="*/ 590843 h 5176910"/>
              <a:gd name="connsiteX35" fmla="*/ 4853354 w 6077243"/>
              <a:gd name="connsiteY35" fmla="*/ 647113 h 5176910"/>
              <a:gd name="connsiteX36" fmla="*/ 4740813 w 6077243"/>
              <a:gd name="connsiteY36" fmla="*/ 717452 h 5176910"/>
              <a:gd name="connsiteX37" fmla="*/ 4642339 w 6077243"/>
              <a:gd name="connsiteY37" fmla="*/ 900332 h 5176910"/>
              <a:gd name="connsiteX38" fmla="*/ 4614203 w 6077243"/>
              <a:gd name="connsiteY38" fmla="*/ 1041009 h 5176910"/>
              <a:gd name="connsiteX39" fmla="*/ 4586068 w 6077243"/>
              <a:gd name="connsiteY39" fmla="*/ 1434904 h 5176910"/>
              <a:gd name="connsiteX40" fmla="*/ 4529797 w 6077243"/>
              <a:gd name="connsiteY40" fmla="*/ 1406769 h 5176910"/>
              <a:gd name="connsiteX41" fmla="*/ 4543865 w 6077243"/>
              <a:gd name="connsiteY41" fmla="*/ 661181 h 5176910"/>
              <a:gd name="connsiteX42" fmla="*/ 4346917 w 6077243"/>
              <a:gd name="connsiteY42" fmla="*/ 492369 h 5176910"/>
              <a:gd name="connsiteX43" fmla="*/ 3601330 w 6077243"/>
              <a:gd name="connsiteY43" fmla="*/ 0 h 5176910"/>
              <a:gd name="connsiteX44" fmla="*/ 3404382 w 6077243"/>
              <a:gd name="connsiteY44" fmla="*/ 604910 h 5176910"/>
              <a:gd name="connsiteX45" fmla="*/ 3376246 w 6077243"/>
              <a:gd name="connsiteY45" fmla="*/ 633046 h 5176910"/>
              <a:gd name="connsiteX46" fmla="*/ 3376246 w 6077243"/>
              <a:gd name="connsiteY46" fmla="*/ 633046 h 5176910"/>
              <a:gd name="connsiteX47" fmla="*/ 2574388 w 6077243"/>
              <a:gd name="connsiteY47" fmla="*/ 112541 h 5176910"/>
              <a:gd name="connsiteX48" fmla="*/ 829994 w 6077243"/>
              <a:gd name="connsiteY48" fmla="*/ 478301 h 5176910"/>
              <a:gd name="connsiteX49" fmla="*/ 2574388 w 6077243"/>
              <a:gd name="connsiteY49" fmla="*/ 112541 h 5176910"/>
              <a:gd name="connsiteX50" fmla="*/ 3362179 w 6077243"/>
              <a:gd name="connsiteY50" fmla="*/ 604910 h 5176910"/>
              <a:gd name="connsiteX51" fmla="*/ 3362179 w 6077243"/>
              <a:gd name="connsiteY51" fmla="*/ 1083212 h 51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77243" h="5176910">
                <a:moveTo>
                  <a:pt x="3348111" y="1378633"/>
                </a:moveTo>
                <a:lnTo>
                  <a:pt x="3376246" y="1111347"/>
                </a:lnTo>
                <a:lnTo>
                  <a:pt x="2996419" y="900332"/>
                </a:lnTo>
                <a:lnTo>
                  <a:pt x="2771336" y="815926"/>
                </a:lnTo>
                <a:lnTo>
                  <a:pt x="2644726" y="815926"/>
                </a:lnTo>
                <a:lnTo>
                  <a:pt x="2532185" y="787790"/>
                </a:lnTo>
                <a:lnTo>
                  <a:pt x="2405576" y="773723"/>
                </a:lnTo>
                <a:lnTo>
                  <a:pt x="2321170" y="801858"/>
                </a:lnTo>
                <a:lnTo>
                  <a:pt x="970671" y="1125415"/>
                </a:lnTo>
                <a:lnTo>
                  <a:pt x="0" y="2602523"/>
                </a:lnTo>
                <a:lnTo>
                  <a:pt x="1519311" y="3699803"/>
                </a:lnTo>
                <a:lnTo>
                  <a:pt x="2321170" y="4262510"/>
                </a:lnTo>
                <a:lnTo>
                  <a:pt x="3207434" y="4811150"/>
                </a:lnTo>
                <a:lnTo>
                  <a:pt x="3798277" y="5176910"/>
                </a:lnTo>
                <a:lnTo>
                  <a:pt x="4726745" y="3685735"/>
                </a:lnTo>
                <a:lnTo>
                  <a:pt x="5641145" y="3249636"/>
                </a:lnTo>
                <a:lnTo>
                  <a:pt x="5880296" y="3024553"/>
                </a:lnTo>
                <a:lnTo>
                  <a:pt x="6077243" y="1477107"/>
                </a:lnTo>
                <a:lnTo>
                  <a:pt x="5866228" y="1688123"/>
                </a:lnTo>
                <a:lnTo>
                  <a:pt x="5838093" y="1702190"/>
                </a:lnTo>
                <a:lnTo>
                  <a:pt x="5767754" y="2166424"/>
                </a:lnTo>
                <a:lnTo>
                  <a:pt x="5542671" y="1997612"/>
                </a:lnTo>
                <a:lnTo>
                  <a:pt x="5542671" y="942535"/>
                </a:lnTo>
                <a:lnTo>
                  <a:pt x="5500468" y="829993"/>
                </a:lnTo>
                <a:lnTo>
                  <a:pt x="5486400" y="661181"/>
                </a:lnTo>
                <a:lnTo>
                  <a:pt x="5430130" y="604910"/>
                </a:lnTo>
                <a:lnTo>
                  <a:pt x="5387926" y="647113"/>
                </a:lnTo>
                <a:lnTo>
                  <a:pt x="5373859" y="759655"/>
                </a:lnTo>
                <a:lnTo>
                  <a:pt x="5317588" y="647113"/>
                </a:lnTo>
                <a:lnTo>
                  <a:pt x="5190979" y="562707"/>
                </a:lnTo>
                <a:lnTo>
                  <a:pt x="5134708" y="548640"/>
                </a:lnTo>
                <a:lnTo>
                  <a:pt x="5120640" y="478301"/>
                </a:lnTo>
                <a:lnTo>
                  <a:pt x="5064370" y="464233"/>
                </a:lnTo>
                <a:lnTo>
                  <a:pt x="5064370" y="562707"/>
                </a:lnTo>
                <a:lnTo>
                  <a:pt x="4951828" y="590843"/>
                </a:lnTo>
                <a:lnTo>
                  <a:pt x="4853354" y="647113"/>
                </a:lnTo>
                <a:lnTo>
                  <a:pt x="4740813" y="717452"/>
                </a:lnTo>
                <a:lnTo>
                  <a:pt x="4642339" y="900332"/>
                </a:lnTo>
                <a:lnTo>
                  <a:pt x="4614203" y="1041009"/>
                </a:lnTo>
                <a:lnTo>
                  <a:pt x="4586068" y="1434904"/>
                </a:lnTo>
                <a:lnTo>
                  <a:pt x="4529797" y="1406769"/>
                </a:lnTo>
                <a:lnTo>
                  <a:pt x="4543865" y="661181"/>
                </a:lnTo>
                <a:lnTo>
                  <a:pt x="4346917" y="492369"/>
                </a:lnTo>
                <a:lnTo>
                  <a:pt x="3601330" y="0"/>
                </a:lnTo>
                <a:lnTo>
                  <a:pt x="3404382" y="604910"/>
                </a:lnTo>
                <a:lnTo>
                  <a:pt x="3376246" y="633046"/>
                </a:lnTo>
                <a:lnTo>
                  <a:pt x="3376246" y="633046"/>
                </a:lnTo>
                <a:lnTo>
                  <a:pt x="2574388" y="112541"/>
                </a:lnTo>
                <a:lnTo>
                  <a:pt x="829994" y="478301"/>
                </a:lnTo>
                <a:lnTo>
                  <a:pt x="2574388" y="112541"/>
                </a:lnTo>
                <a:lnTo>
                  <a:pt x="3362179" y="604910"/>
                </a:lnTo>
                <a:lnTo>
                  <a:pt x="3362179" y="1083212"/>
                </a:lnTo>
              </a:path>
            </a:pathLst>
          </a:custGeom>
          <a:solidFill>
            <a:srgbClr val="92D050">
              <a:alpha val="50000"/>
            </a:srgbClr>
          </a:solidFill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reeform 3"/>
          <p:cNvSpPr/>
          <p:nvPr/>
        </p:nvSpPr>
        <p:spPr>
          <a:xfrm>
            <a:off x="5781822" y="759655"/>
            <a:ext cx="1083212" cy="3165231"/>
          </a:xfrm>
          <a:custGeom>
            <a:avLst/>
            <a:gdLst>
              <a:gd name="connsiteX0" fmla="*/ 1012873 w 1083212"/>
              <a:gd name="connsiteY0" fmla="*/ 2813539 h 3165231"/>
              <a:gd name="connsiteX1" fmla="*/ 253218 w 1083212"/>
              <a:gd name="connsiteY1" fmla="*/ 3165231 h 3165231"/>
              <a:gd name="connsiteX2" fmla="*/ 0 w 1083212"/>
              <a:gd name="connsiteY2" fmla="*/ 2926080 h 3165231"/>
              <a:gd name="connsiteX3" fmla="*/ 56270 w 1083212"/>
              <a:gd name="connsiteY3" fmla="*/ 1871003 h 3165231"/>
              <a:gd name="connsiteX4" fmla="*/ 84406 w 1083212"/>
              <a:gd name="connsiteY4" fmla="*/ 1871003 h 3165231"/>
              <a:gd name="connsiteX5" fmla="*/ 98473 w 1083212"/>
              <a:gd name="connsiteY5" fmla="*/ 759656 h 3165231"/>
              <a:gd name="connsiteX6" fmla="*/ 98473 w 1083212"/>
              <a:gd name="connsiteY6" fmla="*/ 520505 h 3165231"/>
              <a:gd name="connsiteX7" fmla="*/ 154744 w 1083212"/>
              <a:gd name="connsiteY7" fmla="*/ 351693 h 3165231"/>
              <a:gd name="connsiteX8" fmla="*/ 253218 w 1083212"/>
              <a:gd name="connsiteY8" fmla="*/ 225083 h 3165231"/>
              <a:gd name="connsiteX9" fmla="*/ 492369 w 1083212"/>
              <a:gd name="connsiteY9" fmla="*/ 126610 h 3165231"/>
              <a:gd name="connsiteX10" fmla="*/ 562707 w 1083212"/>
              <a:gd name="connsiteY10" fmla="*/ 126610 h 3165231"/>
              <a:gd name="connsiteX11" fmla="*/ 576775 w 1083212"/>
              <a:gd name="connsiteY11" fmla="*/ 0 h 3165231"/>
              <a:gd name="connsiteX12" fmla="*/ 633046 w 1083212"/>
              <a:gd name="connsiteY12" fmla="*/ 126610 h 3165231"/>
              <a:gd name="connsiteX13" fmla="*/ 787790 w 1083212"/>
              <a:gd name="connsiteY13" fmla="*/ 211016 h 3165231"/>
              <a:gd name="connsiteX14" fmla="*/ 829993 w 1083212"/>
              <a:gd name="connsiteY14" fmla="*/ 267287 h 3165231"/>
              <a:gd name="connsiteX15" fmla="*/ 928467 w 1083212"/>
              <a:gd name="connsiteY15" fmla="*/ 140677 h 3165231"/>
              <a:gd name="connsiteX16" fmla="*/ 998806 w 1083212"/>
              <a:gd name="connsiteY16" fmla="*/ 436099 h 3165231"/>
              <a:gd name="connsiteX17" fmla="*/ 1083212 w 1083212"/>
              <a:gd name="connsiteY17" fmla="*/ 492370 h 3165231"/>
              <a:gd name="connsiteX18" fmla="*/ 1055076 w 1083212"/>
              <a:gd name="connsiteY18" fmla="*/ 2053883 h 3165231"/>
              <a:gd name="connsiteX19" fmla="*/ 1069144 w 1083212"/>
              <a:gd name="connsiteY19" fmla="*/ 2546253 h 3165231"/>
              <a:gd name="connsiteX20" fmla="*/ 1012873 w 1083212"/>
              <a:gd name="connsiteY20" fmla="*/ 2813539 h 3165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83212" h="3165231">
                <a:moveTo>
                  <a:pt x="1012873" y="2813539"/>
                </a:moveTo>
                <a:lnTo>
                  <a:pt x="253218" y="3165231"/>
                </a:lnTo>
                <a:lnTo>
                  <a:pt x="0" y="2926080"/>
                </a:lnTo>
                <a:lnTo>
                  <a:pt x="56270" y="1871003"/>
                </a:lnTo>
                <a:lnTo>
                  <a:pt x="84406" y="1871003"/>
                </a:lnTo>
                <a:lnTo>
                  <a:pt x="98473" y="759656"/>
                </a:lnTo>
                <a:lnTo>
                  <a:pt x="98473" y="520505"/>
                </a:lnTo>
                <a:lnTo>
                  <a:pt x="154744" y="351693"/>
                </a:lnTo>
                <a:lnTo>
                  <a:pt x="253218" y="225083"/>
                </a:lnTo>
                <a:lnTo>
                  <a:pt x="492369" y="126610"/>
                </a:lnTo>
                <a:lnTo>
                  <a:pt x="562707" y="126610"/>
                </a:lnTo>
                <a:lnTo>
                  <a:pt x="576775" y="0"/>
                </a:lnTo>
                <a:lnTo>
                  <a:pt x="633046" y="126610"/>
                </a:lnTo>
                <a:lnTo>
                  <a:pt x="787790" y="211016"/>
                </a:lnTo>
                <a:lnTo>
                  <a:pt x="829993" y="267287"/>
                </a:lnTo>
                <a:lnTo>
                  <a:pt x="928467" y="140677"/>
                </a:lnTo>
                <a:lnTo>
                  <a:pt x="998806" y="436099"/>
                </a:lnTo>
                <a:lnTo>
                  <a:pt x="1083212" y="492370"/>
                </a:lnTo>
                <a:lnTo>
                  <a:pt x="1055076" y="2053883"/>
                </a:lnTo>
                <a:cubicBezTo>
                  <a:pt x="1072657" y="2405488"/>
                  <a:pt x="1069144" y="2241335"/>
                  <a:pt x="1069144" y="2546253"/>
                </a:cubicBezTo>
                <a:lnTo>
                  <a:pt x="1012873" y="2813539"/>
                </a:lnTo>
                <a:close/>
              </a:path>
            </a:pathLst>
          </a:custGeom>
          <a:solidFill>
            <a:srgbClr val="00B050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7301132" y="2475914"/>
            <a:ext cx="1871003" cy="1631852"/>
          </a:xfrm>
          <a:custGeom>
            <a:avLst/>
            <a:gdLst>
              <a:gd name="connsiteX0" fmla="*/ 267286 w 2025747"/>
              <a:gd name="connsiteY0" fmla="*/ 2222695 h 2349304"/>
              <a:gd name="connsiteX1" fmla="*/ 379827 w 2025747"/>
              <a:gd name="connsiteY1" fmla="*/ 1744393 h 2349304"/>
              <a:gd name="connsiteX2" fmla="*/ 492369 w 2025747"/>
              <a:gd name="connsiteY2" fmla="*/ 1505243 h 2349304"/>
              <a:gd name="connsiteX3" fmla="*/ 604910 w 2025747"/>
              <a:gd name="connsiteY3" fmla="*/ 1308295 h 2349304"/>
              <a:gd name="connsiteX4" fmla="*/ 759655 w 2025747"/>
              <a:gd name="connsiteY4" fmla="*/ 1209821 h 2349304"/>
              <a:gd name="connsiteX5" fmla="*/ 956603 w 2025747"/>
              <a:gd name="connsiteY5" fmla="*/ 1167618 h 2349304"/>
              <a:gd name="connsiteX6" fmla="*/ 1026941 w 2025747"/>
              <a:gd name="connsiteY6" fmla="*/ 1153550 h 2349304"/>
              <a:gd name="connsiteX7" fmla="*/ 1083212 w 2025747"/>
              <a:gd name="connsiteY7" fmla="*/ 1252024 h 2349304"/>
              <a:gd name="connsiteX8" fmla="*/ 1209821 w 2025747"/>
              <a:gd name="connsiteY8" fmla="*/ 1237956 h 2349304"/>
              <a:gd name="connsiteX9" fmla="*/ 1463040 w 2025747"/>
              <a:gd name="connsiteY9" fmla="*/ 1209821 h 2349304"/>
              <a:gd name="connsiteX10" fmla="*/ 1899138 w 2025747"/>
              <a:gd name="connsiteY10" fmla="*/ 1266092 h 2349304"/>
              <a:gd name="connsiteX11" fmla="*/ 2025747 w 2025747"/>
              <a:gd name="connsiteY11" fmla="*/ 1280160 h 2349304"/>
              <a:gd name="connsiteX12" fmla="*/ 1997612 w 2025747"/>
              <a:gd name="connsiteY12" fmla="*/ 815926 h 2349304"/>
              <a:gd name="connsiteX13" fmla="*/ 1350498 w 2025747"/>
              <a:gd name="connsiteY13" fmla="*/ 984738 h 2349304"/>
              <a:gd name="connsiteX14" fmla="*/ 1223889 w 2025747"/>
              <a:gd name="connsiteY14" fmla="*/ 914400 h 2349304"/>
              <a:gd name="connsiteX15" fmla="*/ 1055077 w 2025747"/>
              <a:gd name="connsiteY15" fmla="*/ 844061 h 2349304"/>
              <a:gd name="connsiteX16" fmla="*/ 844061 w 2025747"/>
              <a:gd name="connsiteY16" fmla="*/ 815926 h 2349304"/>
              <a:gd name="connsiteX17" fmla="*/ 534572 w 2025747"/>
              <a:gd name="connsiteY17" fmla="*/ 717452 h 2349304"/>
              <a:gd name="connsiteX18" fmla="*/ 365760 w 2025747"/>
              <a:gd name="connsiteY18" fmla="*/ 703384 h 2349304"/>
              <a:gd name="connsiteX19" fmla="*/ 379827 w 2025747"/>
              <a:gd name="connsiteY19" fmla="*/ 84406 h 2349304"/>
              <a:gd name="connsiteX20" fmla="*/ 154744 w 2025747"/>
              <a:gd name="connsiteY20" fmla="*/ 0 h 2349304"/>
              <a:gd name="connsiteX21" fmla="*/ 0 w 2025747"/>
              <a:gd name="connsiteY21" fmla="*/ 1589649 h 2349304"/>
              <a:gd name="connsiteX22" fmla="*/ 154744 w 2025747"/>
              <a:gd name="connsiteY22" fmla="*/ 1688123 h 2349304"/>
              <a:gd name="connsiteX23" fmla="*/ 154744 w 2025747"/>
              <a:gd name="connsiteY23" fmla="*/ 2349304 h 2349304"/>
              <a:gd name="connsiteX24" fmla="*/ 267286 w 2025747"/>
              <a:gd name="connsiteY24" fmla="*/ 2222695 h 2349304"/>
              <a:gd name="connsiteX0" fmla="*/ 267286 w 2025747"/>
              <a:gd name="connsiteY0" fmla="*/ 2222695 h 2349304"/>
              <a:gd name="connsiteX1" fmla="*/ 379827 w 2025747"/>
              <a:gd name="connsiteY1" fmla="*/ 1744393 h 2349304"/>
              <a:gd name="connsiteX2" fmla="*/ 492369 w 2025747"/>
              <a:gd name="connsiteY2" fmla="*/ 1505243 h 2349304"/>
              <a:gd name="connsiteX3" fmla="*/ 604910 w 2025747"/>
              <a:gd name="connsiteY3" fmla="*/ 1308295 h 2349304"/>
              <a:gd name="connsiteX4" fmla="*/ 759655 w 2025747"/>
              <a:gd name="connsiteY4" fmla="*/ 1209821 h 2349304"/>
              <a:gd name="connsiteX5" fmla="*/ 956603 w 2025747"/>
              <a:gd name="connsiteY5" fmla="*/ 1167618 h 2349304"/>
              <a:gd name="connsiteX6" fmla="*/ 1026941 w 2025747"/>
              <a:gd name="connsiteY6" fmla="*/ 1153550 h 2349304"/>
              <a:gd name="connsiteX7" fmla="*/ 1083212 w 2025747"/>
              <a:gd name="connsiteY7" fmla="*/ 1252024 h 2349304"/>
              <a:gd name="connsiteX8" fmla="*/ 1209821 w 2025747"/>
              <a:gd name="connsiteY8" fmla="*/ 1237956 h 2349304"/>
              <a:gd name="connsiteX9" fmla="*/ 1463040 w 2025747"/>
              <a:gd name="connsiteY9" fmla="*/ 1209821 h 2349304"/>
              <a:gd name="connsiteX10" fmla="*/ 1899138 w 2025747"/>
              <a:gd name="connsiteY10" fmla="*/ 1266092 h 2349304"/>
              <a:gd name="connsiteX11" fmla="*/ 2025747 w 2025747"/>
              <a:gd name="connsiteY11" fmla="*/ 1280160 h 2349304"/>
              <a:gd name="connsiteX12" fmla="*/ 1997612 w 2025747"/>
              <a:gd name="connsiteY12" fmla="*/ 815926 h 2349304"/>
              <a:gd name="connsiteX13" fmla="*/ 1350498 w 2025747"/>
              <a:gd name="connsiteY13" fmla="*/ 984738 h 2349304"/>
              <a:gd name="connsiteX14" fmla="*/ 1223889 w 2025747"/>
              <a:gd name="connsiteY14" fmla="*/ 914400 h 2349304"/>
              <a:gd name="connsiteX15" fmla="*/ 1055077 w 2025747"/>
              <a:gd name="connsiteY15" fmla="*/ 844061 h 2349304"/>
              <a:gd name="connsiteX16" fmla="*/ 844061 w 2025747"/>
              <a:gd name="connsiteY16" fmla="*/ 815926 h 2349304"/>
              <a:gd name="connsiteX17" fmla="*/ 534572 w 2025747"/>
              <a:gd name="connsiteY17" fmla="*/ 717452 h 2349304"/>
              <a:gd name="connsiteX18" fmla="*/ 365760 w 2025747"/>
              <a:gd name="connsiteY18" fmla="*/ 703384 h 2349304"/>
              <a:gd name="connsiteX19" fmla="*/ 379827 w 2025747"/>
              <a:gd name="connsiteY19" fmla="*/ 84406 h 2349304"/>
              <a:gd name="connsiteX20" fmla="*/ 154744 w 2025747"/>
              <a:gd name="connsiteY20" fmla="*/ 0 h 2349304"/>
              <a:gd name="connsiteX21" fmla="*/ 0 w 2025747"/>
              <a:gd name="connsiteY21" fmla="*/ 1589649 h 2349304"/>
              <a:gd name="connsiteX22" fmla="*/ 245012 w 2025747"/>
              <a:gd name="connsiteY22" fmla="*/ 2280138 h 2349304"/>
              <a:gd name="connsiteX23" fmla="*/ 154744 w 2025747"/>
              <a:gd name="connsiteY23" fmla="*/ 2349304 h 2349304"/>
              <a:gd name="connsiteX24" fmla="*/ 267286 w 2025747"/>
              <a:gd name="connsiteY24" fmla="*/ 2222695 h 2349304"/>
              <a:gd name="connsiteX0" fmla="*/ 267286 w 2025747"/>
              <a:gd name="connsiteY0" fmla="*/ 2222695 h 2349304"/>
              <a:gd name="connsiteX1" fmla="*/ 379827 w 2025747"/>
              <a:gd name="connsiteY1" fmla="*/ 1744393 h 2349304"/>
              <a:gd name="connsiteX2" fmla="*/ 492369 w 2025747"/>
              <a:gd name="connsiteY2" fmla="*/ 1505243 h 2349304"/>
              <a:gd name="connsiteX3" fmla="*/ 604910 w 2025747"/>
              <a:gd name="connsiteY3" fmla="*/ 1308295 h 2349304"/>
              <a:gd name="connsiteX4" fmla="*/ 759655 w 2025747"/>
              <a:gd name="connsiteY4" fmla="*/ 1209821 h 2349304"/>
              <a:gd name="connsiteX5" fmla="*/ 956603 w 2025747"/>
              <a:gd name="connsiteY5" fmla="*/ 1167618 h 2349304"/>
              <a:gd name="connsiteX6" fmla="*/ 1026941 w 2025747"/>
              <a:gd name="connsiteY6" fmla="*/ 1153550 h 2349304"/>
              <a:gd name="connsiteX7" fmla="*/ 1083212 w 2025747"/>
              <a:gd name="connsiteY7" fmla="*/ 1252024 h 2349304"/>
              <a:gd name="connsiteX8" fmla="*/ 1209821 w 2025747"/>
              <a:gd name="connsiteY8" fmla="*/ 1237956 h 2349304"/>
              <a:gd name="connsiteX9" fmla="*/ 1463040 w 2025747"/>
              <a:gd name="connsiteY9" fmla="*/ 1209821 h 2349304"/>
              <a:gd name="connsiteX10" fmla="*/ 1899138 w 2025747"/>
              <a:gd name="connsiteY10" fmla="*/ 1266092 h 2349304"/>
              <a:gd name="connsiteX11" fmla="*/ 2025747 w 2025747"/>
              <a:gd name="connsiteY11" fmla="*/ 1280160 h 2349304"/>
              <a:gd name="connsiteX12" fmla="*/ 1997612 w 2025747"/>
              <a:gd name="connsiteY12" fmla="*/ 815926 h 2349304"/>
              <a:gd name="connsiteX13" fmla="*/ 1350498 w 2025747"/>
              <a:gd name="connsiteY13" fmla="*/ 984738 h 2349304"/>
              <a:gd name="connsiteX14" fmla="*/ 1223889 w 2025747"/>
              <a:gd name="connsiteY14" fmla="*/ 914400 h 2349304"/>
              <a:gd name="connsiteX15" fmla="*/ 1055077 w 2025747"/>
              <a:gd name="connsiteY15" fmla="*/ 844061 h 2349304"/>
              <a:gd name="connsiteX16" fmla="*/ 844061 w 2025747"/>
              <a:gd name="connsiteY16" fmla="*/ 815926 h 2349304"/>
              <a:gd name="connsiteX17" fmla="*/ 534572 w 2025747"/>
              <a:gd name="connsiteY17" fmla="*/ 717452 h 2349304"/>
              <a:gd name="connsiteX18" fmla="*/ 365760 w 2025747"/>
              <a:gd name="connsiteY18" fmla="*/ 703384 h 2349304"/>
              <a:gd name="connsiteX19" fmla="*/ 379827 w 2025747"/>
              <a:gd name="connsiteY19" fmla="*/ 84406 h 2349304"/>
              <a:gd name="connsiteX20" fmla="*/ 154744 w 2025747"/>
              <a:gd name="connsiteY20" fmla="*/ 0 h 2349304"/>
              <a:gd name="connsiteX21" fmla="*/ 0 w 2025747"/>
              <a:gd name="connsiteY21" fmla="*/ 1589649 h 2349304"/>
              <a:gd name="connsiteX22" fmla="*/ 245012 w 2025747"/>
              <a:gd name="connsiteY22" fmla="*/ 2280138 h 2349304"/>
              <a:gd name="connsiteX23" fmla="*/ 154744 w 2025747"/>
              <a:gd name="connsiteY23" fmla="*/ 2349304 h 2349304"/>
              <a:gd name="connsiteX24" fmla="*/ 267286 w 2025747"/>
              <a:gd name="connsiteY24" fmla="*/ 2222695 h 2349304"/>
              <a:gd name="connsiteX0" fmla="*/ 112542 w 1871003"/>
              <a:gd name="connsiteY0" fmla="*/ 2222695 h 2349304"/>
              <a:gd name="connsiteX1" fmla="*/ 225083 w 1871003"/>
              <a:gd name="connsiteY1" fmla="*/ 1744393 h 2349304"/>
              <a:gd name="connsiteX2" fmla="*/ 337625 w 1871003"/>
              <a:gd name="connsiteY2" fmla="*/ 1505243 h 2349304"/>
              <a:gd name="connsiteX3" fmla="*/ 450166 w 1871003"/>
              <a:gd name="connsiteY3" fmla="*/ 1308295 h 2349304"/>
              <a:gd name="connsiteX4" fmla="*/ 604911 w 1871003"/>
              <a:gd name="connsiteY4" fmla="*/ 1209821 h 2349304"/>
              <a:gd name="connsiteX5" fmla="*/ 801859 w 1871003"/>
              <a:gd name="connsiteY5" fmla="*/ 1167618 h 2349304"/>
              <a:gd name="connsiteX6" fmla="*/ 872197 w 1871003"/>
              <a:gd name="connsiteY6" fmla="*/ 1153550 h 2349304"/>
              <a:gd name="connsiteX7" fmla="*/ 928468 w 1871003"/>
              <a:gd name="connsiteY7" fmla="*/ 1252024 h 2349304"/>
              <a:gd name="connsiteX8" fmla="*/ 1055077 w 1871003"/>
              <a:gd name="connsiteY8" fmla="*/ 1237956 h 2349304"/>
              <a:gd name="connsiteX9" fmla="*/ 1308296 w 1871003"/>
              <a:gd name="connsiteY9" fmla="*/ 1209821 h 2349304"/>
              <a:gd name="connsiteX10" fmla="*/ 1744394 w 1871003"/>
              <a:gd name="connsiteY10" fmla="*/ 1266092 h 2349304"/>
              <a:gd name="connsiteX11" fmla="*/ 1871003 w 1871003"/>
              <a:gd name="connsiteY11" fmla="*/ 1280160 h 2349304"/>
              <a:gd name="connsiteX12" fmla="*/ 1842868 w 1871003"/>
              <a:gd name="connsiteY12" fmla="*/ 815926 h 2349304"/>
              <a:gd name="connsiteX13" fmla="*/ 1195754 w 1871003"/>
              <a:gd name="connsiteY13" fmla="*/ 984738 h 2349304"/>
              <a:gd name="connsiteX14" fmla="*/ 1069145 w 1871003"/>
              <a:gd name="connsiteY14" fmla="*/ 914400 h 2349304"/>
              <a:gd name="connsiteX15" fmla="*/ 900333 w 1871003"/>
              <a:gd name="connsiteY15" fmla="*/ 844061 h 2349304"/>
              <a:gd name="connsiteX16" fmla="*/ 689317 w 1871003"/>
              <a:gd name="connsiteY16" fmla="*/ 815926 h 2349304"/>
              <a:gd name="connsiteX17" fmla="*/ 379828 w 1871003"/>
              <a:gd name="connsiteY17" fmla="*/ 717452 h 2349304"/>
              <a:gd name="connsiteX18" fmla="*/ 211016 w 1871003"/>
              <a:gd name="connsiteY18" fmla="*/ 703384 h 2349304"/>
              <a:gd name="connsiteX19" fmla="*/ 225083 w 1871003"/>
              <a:gd name="connsiteY19" fmla="*/ 84406 h 2349304"/>
              <a:gd name="connsiteX20" fmla="*/ 0 w 1871003"/>
              <a:gd name="connsiteY20" fmla="*/ 0 h 2349304"/>
              <a:gd name="connsiteX21" fmla="*/ 14068 w 1871003"/>
              <a:gd name="connsiteY21" fmla="*/ 2051538 h 2349304"/>
              <a:gd name="connsiteX22" fmla="*/ 90268 w 1871003"/>
              <a:gd name="connsiteY22" fmla="*/ 2280138 h 2349304"/>
              <a:gd name="connsiteX23" fmla="*/ 0 w 1871003"/>
              <a:gd name="connsiteY23" fmla="*/ 2349304 h 2349304"/>
              <a:gd name="connsiteX24" fmla="*/ 112542 w 1871003"/>
              <a:gd name="connsiteY24" fmla="*/ 2222695 h 2349304"/>
              <a:gd name="connsiteX0" fmla="*/ 112542 w 1871003"/>
              <a:gd name="connsiteY0" fmla="*/ 2222695 h 2349304"/>
              <a:gd name="connsiteX1" fmla="*/ 225083 w 1871003"/>
              <a:gd name="connsiteY1" fmla="*/ 1744393 h 2349304"/>
              <a:gd name="connsiteX2" fmla="*/ 337625 w 1871003"/>
              <a:gd name="connsiteY2" fmla="*/ 1505243 h 2349304"/>
              <a:gd name="connsiteX3" fmla="*/ 450166 w 1871003"/>
              <a:gd name="connsiteY3" fmla="*/ 1308295 h 2349304"/>
              <a:gd name="connsiteX4" fmla="*/ 604911 w 1871003"/>
              <a:gd name="connsiteY4" fmla="*/ 1209821 h 2349304"/>
              <a:gd name="connsiteX5" fmla="*/ 801859 w 1871003"/>
              <a:gd name="connsiteY5" fmla="*/ 1167618 h 2349304"/>
              <a:gd name="connsiteX6" fmla="*/ 872197 w 1871003"/>
              <a:gd name="connsiteY6" fmla="*/ 1153550 h 2349304"/>
              <a:gd name="connsiteX7" fmla="*/ 928468 w 1871003"/>
              <a:gd name="connsiteY7" fmla="*/ 1252024 h 2349304"/>
              <a:gd name="connsiteX8" fmla="*/ 1055077 w 1871003"/>
              <a:gd name="connsiteY8" fmla="*/ 1237956 h 2349304"/>
              <a:gd name="connsiteX9" fmla="*/ 1308296 w 1871003"/>
              <a:gd name="connsiteY9" fmla="*/ 1209821 h 2349304"/>
              <a:gd name="connsiteX10" fmla="*/ 1744394 w 1871003"/>
              <a:gd name="connsiteY10" fmla="*/ 1266092 h 2349304"/>
              <a:gd name="connsiteX11" fmla="*/ 1871003 w 1871003"/>
              <a:gd name="connsiteY11" fmla="*/ 1280160 h 2349304"/>
              <a:gd name="connsiteX12" fmla="*/ 1842868 w 1871003"/>
              <a:gd name="connsiteY12" fmla="*/ 815926 h 2349304"/>
              <a:gd name="connsiteX13" fmla="*/ 1195754 w 1871003"/>
              <a:gd name="connsiteY13" fmla="*/ 984738 h 2349304"/>
              <a:gd name="connsiteX14" fmla="*/ 1069145 w 1871003"/>
              <a:gd name="connsiteY14" fmla="*/ 914400 h 2349304"/>
              <a:gd name="connsiteX15" fmla="*/ 900333 w 1871003"/>
              <a:gd name="connsiteY15" fmla="*/ 844061 h 2349304"/>
              <a:gd name="connsiteX16" fmla="*/ 689317 w 1871003"/>
              <a:gd name="connsiteY16" fmla="*/ 815926 h 2349304"/>
              <a:gd name="connsiteX17" fmla="*/ 379828 w 1871003"/>
              <a:gd name="connsiteY17" fmla="*/ 717452 h 2349304"/>
              <a:gd name="connsiteX18" fmla="*/ 211016 w 1871003"/>
              <a:gd name="connsiteY18" fmla="*/ 703384 h 2349304"/>
              <a:gd name="connsiteX19" fmla="*/ 225083 w 1871003"/>
              <a:gd name="connsiteY19" fmla="*/ 84406 h 2349304"/>
              <a:gd name="connsiteX20" fmla="*/ 0 w 1871003"/>
              <a:gd name="connsiteY20" fmla="*/ 0 h 2349304"/>
              <a:gd name="connsiteX21" fmla="*/ 14068 w 1871003"/>
              <a:gd name="connsiteY21" fmla="*/ 2051538 h 2349304"/>
              <a:gd name="connsiteX22" fmla="*/ 90268 w 1871003"/>
              <a:gd name="connsiteY22" fmla="*/ 2280138 h 2349304"/>
              <a:gd name="connsiteX23" fmla="*/ 0 w 1871003"/>
              <a:gd name="connsiteY23" fmla="*/ 2349304 h 2349304"/>
              <a:gd name="connsiteX24" fmla="*/ 112542 w 1871003"/>
              <a:gd name="connsiteY24" fmla="*/ 2222695 h 2349304"/>
              <a:gd name="connsiteX0" fmla="*/ 112542 w 1871003"/>
              <a:gd name="connsiteY0" fmla="*/ 2222695 h 2349304"/>
              <a:gd name="connsiteX1" fmla="*/ 225083 w 1871003"/>
              <a:gd name="connsiteY1" fmla="*/ 1744393 h 2349304"/>
              <a:gd name="connsiteX2" fmla="*/ 337625 w 1871003"/>
              <a:gd name="connsiteY2" fmla="*/ 1505243 h 2349304"/>
              <a:gd name="connsiteX3" fmla="*/ 450166 w 1871003"/>
              <a:gd name="connsiteY3" fmla="*/ 1308295 h 2349304"/>
              <a:gd name="connsiteX4" fmla="*/ 604911 w 1871003"/>
              <a:gd name="connsiteY4" fmla="*/ 1209821 h 2349304"/>
              <a:gd name="connsiteX5" fmla="*/ 801859 w 1871003"/>
              <a:gd name="connsiteY5" fmla="*/ 1167618 h 2349304"/>
              <a:gd name="connsiteX6" fmla="*/ 872197 w 1871003"/>
              <a:gd name="connsiteY6" fmla="*/ 1153550 h 2349304"/>
              <a:gd name="connsiteX7" fmla="*/ 928468 w 1871003"/>
              <a:gd name="connsiteY7" fmla="*/ 1252024 h 2349304"/>
              <a:gd name="connsiteX8" fmla="*/ 1055077 w 1871003"/>
              <a:gd name="connsiteY8" fmla="*/ 1237956 h 2349304"/>
              <a:gd name="connsiteX9" fmla="*/ 1308296 w 1871003"/>
              <a:gd name="connsiteY9" fmla="*/ 1209821 h 2349304"/>
              <a:gd name="connsiteX10" fmla="*/ 1744394 w 1871003"/>
              <a:gd name="connsiteY10" fmla="*/ 1266092 h 2349304"/>
              <a:gd name="connsiteX11" fmla="*/ 1871003 w 1871003"/>
              <a:gd name="connsiteY11" fmla="*/ 1280160 h 2349304"/>
              <a:gd name="connsiteX12" fmla="*/ 1842868 w 1871003"/>
              <a:gd name="connsiteY12" fmla="*/ 815926 h 2349304"/>
              <a:gd name="connsiteX13" fmla="*/ 1195754 w 1871003"/>
              <a:gd name="connsiteY13" fmla="*/ 984738 h 2349304"/>
              <a:gd name="connsiteX14" fmla="*/ 1069145 w 1871003"/>
              <a:gd name="connsiteY14" fmla="*/ 914400 h 2349304"/>
              <a:gd name="connsiteX15" fmla="*/ 900333 w 1871003"/>
              <a:gd name="connsiteY15" fmla="*/ 844061 h 2349304"/>
              <a:gd name="connsiteX16" fmla="*/ 689317 w 1871003"/>
              <a:gd name="connsiteY16" fmla="*/ 815926 h 2349304"/>
              <a:gd name="connsiteX17" fmla="*/ 379828 w 1871003"/>
              <a:gd name="connsiteY17" fmla="*/ 717452 h 2349304"/>
              <a:gd name="connsiteX18" fmla="*/ 242668 w 1871003"/>
              <a:gd name="connsiteY18" fmla="*/ 756138 h 2349304"/>
              <a:gd name="connsiteX19" fmla="*/ 225083 w 1871003"/>
              <a:gd name="connsiteY19" fmla="*/ 84406 h 2349304"/>
              <a:gd name="connsiteX20" fmla="*/ 0 w 1871003"/>
              <a:gd name="connsiteY20" fmla="*/ 0 h 2349304"/>
              <a:gd name="connsiteX21" fmla="*/ 14068 w 1871003"/>
              <a:gd name="connsiteY21" fmla="*/ 2051538 h 2349304"/>
              <a:gd name="connsiteX22" fmla="*/ 90268 w 1871003"/>
              <a:gd name="connsiteY22" fmla="*/ 2280138 h 2349304"/>
              <a:gd name="connsiteX23" fmla="*/ 0 w 1871003"/>
              <a:gd name="connsiteY23" fmla="*/ 2349304 h 2349304"/>
              <a:gd name="connsiteX24" fmla="*/ 112542 w 1871003"/>
              <a:gd name="connsiteY24" fmla="*/ 2222695 h 2349304"/>
              <a:gd name="connsiteX0" fmla="*/ 112542 w 1871003"/>
              <a:gd name="connsiteY0" fmla="*/ 2222695 h 2349304"/>
              <a:gd name="connsiteX1" fmla="*/ 225083 w 1871003"/>
              <a:gd name="connsiteY1" fmla="*/ 1744393 h 2349304"/>
              <a:gd name="connsiteX2" fmla="*/ 337625 w 1871003"/>
              <a:gd name="connsiteY2" fmla="*/ 1505243 h 2349304"/>
              <a:gd name="connsiteX3" fmla="*/ 450166 w 1871003"/>
              <a:gd name="connsiteY3" fmla="*/ 1308295 h 2349304"/>
              <a:gd name="connsiteX4" fmla="*/ 604911 w 1871003"/>
              <a:gd name="connsiteY4" fmla="*/ 1209821 h 2349304"/>
              <a:gd name="connsiteX5" fmla="*/ 801859 w 1871003"/>
              <a:gd name="connsiteY5" fmla="*/ 1167618 h 2349304"/>
              <a:gd name="connsiteX6" fmla="*/ 872197 w 1871003"/>
              <a:gd name="connsiteY6" fmla="*/ 1153550 h 2349304"/>
              <a:gd name="connsiteX7" fmla="*/ 928468 w 1871003"/>
              <a:gd name="connsiteY7" fmla="*/ 1252024 h 2349304"/>
              <a:gd name="connsiteX8" fmla="*/ 1055077 w 1871003"/>
              <a:gd name="connsiteY8" fmla="*/ 1237956 h 2349304"/>
              <a:gd name="connsiteX9" fmla="*/ 1308296 w 1871003"/>
              <a:gd name="connsiteY9" fmla="*/ 1209821 h 2349304"/>
              <a:gd name="connsiteX10" fmla="*/ 1744394 w 1871003"/>
              <a:gd name="connsiteY10" fmla="*/ 1266092 h 2349304"/>
              <a:gd name="connsiteX11" fmla="*/ 1871003 w 1871003"/>
              <a:gd name="connsiteY11" fmla="*/ 1280160 h 2349304"/>
              <a:gd name="connsiteX12" fmla="*/ 1842868 w 1871003"/>
              <a:gd name="connsiteY12" fmla="*/ 815926 h 2349304"/>
              <a:gd name="connsiteX13" fmla="*/ 1195754 w 1871003"/>
              <a:gd name="connsiteY13" fmla="*/ 984738 h 2349304"/>
              <a:gd name="connsiteX14" fmla="*/ 1069145 w 1871003"/>
              <a:gd name="connsiteY14" fmla="*/ 914400 h 2349304"/>
              <a:gd name="connsiteX15" fmla="*/ 900333 w 1871003"/>
              <a:gd name="connsiteY15" fmla="*/ 844061 h 2349304"/>
              <a:gd name="connsiteX16" fmla="*/ 689317 w 1871003"/>
              <a:gd name="connsiteY16" fmla="*/ 815926 h 2349304"/>
              <a:gd name="connsiteX17" fmla="*/ 379828 w 1871003"/>
              <a:gd name="connsiteY17" fmla="*/ 717452 h 2349304"/>
              <a:gd name="connsiteX18" fmla="*/ 242668 w 1871003"/>
              <a:gd name="connsiteY18" fmla="*/ 756138 h 2349304"/>
              <a:gd name="connsiteX19" fmla="*/ 318868 w 1871003"/>
              <a:gd name="connsiteY19" fmla="*/ 1060938 h 2349304"/>
              <a:gd name="connsiteX20" fmla="*/ 0 w 1871003"/>
              <a:gd name="connsiteY20" fmla="*/ 0 h 2349304"/>
              <a:gd name="connsiteX21" fmla="*/ 14068 w 1871003"/>
              <a:gd name="connsiteY21" fmla="*/ 2051538 h 2349304"/>
              <a:gd name="connsiteX22" fmla="*/ 90268 w 1871003"/>
              <a:gd name="connsiteY22" fmla="*/ 2280138 h 2349304"/>
              <a:gd name="connsiteX23" fmla="*/ 0 w 1871003"/>
              <a:gd name="connsiteY23" fmla="*/ 2349304 h 2349304"/>
              <a:gd name="connsiteX24" fmla="*/ 112542 w 1871003"/>
              <a:gd name="connsiteY24" fmla="*/ 2222695 h 2349304"/>
              <a:gd name="connsiteX0" fmla="*/ 112542 w 1871003"/>
              <a:gd name="connsiteY0" fmla="*/ 1505243 h 1631852"/>
              <a:gd name="connsiteX1" fmla="*/ 225083 w 1871003"/>
              <a:gd name="connsiteY1" fmla="*/ 1026941 h 1631852"/>
              <a:gd name="connsiteX2" fmla="*/ 337625 w 1871003"/>
              <a:gd name="connsiteY2" fmla="*/ 787791 h 1631852"/>
              <a:gd name="connsiteX3" fmla="*/ 450166 w 1871003"/>
              <a:gd name="connsiteY3" fmla="*/ 590843 h 1631852"/>
              <a:gd name="connsiteX4" fmla="*/ 604911 w 1871003"/>
              <a:gd name="connsiteY4" fmla="*/ 492369 h 1631852"/>
              <a:gd name="connsiteX5" fmla="*/ 801859 w 1871003"/>
              <a:gd name="connsiteY5" fmla="*/ 450166 h 1631852"/>
              <a:gd name="connsiteX6" fmla="*/ 872197 w 1871003"/>
              <a:gd name="connsiteY6" fmla="*/ 436098 h 1631852"/>
              <a:gd name="connsiteX7" fmla="*/ 928468 w 1871003"/>
              <a:gd name="connsiteY7" fmla="*/ 534572 h 1631852"/>
              <a:gd name="connsiteX8" fmla="*/ 1055077 w 1871003"/>
              <a:gd name="connsiteY8" fmla="*/ 520504 h 1631852"/>
              <a:gd name="connsiteX9" fmla="*/ 1308296 w 1871003"/>
              <a:gd name="connsiteY9" fmla="*/ 492369 h 1631852"/>
              <a:gd name="connsiteX10" fmla="*/ 1744394 w 1871003"/>
              <a:gd name="connsiteY10" fmla="*/ 548640 h 1631852"/>
              <a:gd name="connsiteX11" fmla="*/ 1871003 w 1871003"/>
              <a:gd name="connsiteY11" fmla="*/ 562708 h 1631852"/>
              <a:gd name="connsiteX12" fmla="*/ 1842868 w 1871003"/>
              <a:gd name="connsiteY12" fmla="*/ 98474 h 1631852"/>
              <a:gd name="connsiteX13" fmla="*/ 1195754 w 1871003"/>
              <a:gd name="connsiteY13" fmla="*/ 267286 h 1631852"/>
              <a:gd name="connsiteX14" fmla="*/ 1069145 w 1871003"/>
              <a:gd name="connsiteY14" fmla="*/ 196948 h 1631852"/>
              <a:gd name="connsiteX15" fmla="*/ 900333 w 1871003"/>
              <a:gd name="connsiteY15" fmla="*/ 126609 h 1631852"/>
              <a:gd name="connsiteX16" fmla="*/ 689317 w 1871003"/>
              <a:gd name="connsiteY16" fmla="*/ 98474 h 1631852"/>
              <a:gd name="connsiteX17" fmla="*/ 379828 w 1871003"/>
              <a:gd name="connsiteY17" fmla="*/ 0 h 1631852"/>
              <a:gd name="connsiteX18" fmla="*/ 242668 w 1871003"/>
              <a:gd name="connsiteY18" fmla="*/ 38686 h 1631852"/>
              <a:gd name="connsiteX19" fmla="*/ 318868 w 1871003"/>
              <a:gd name="connsiteY19" fmla="*/ 343486 h 1631852"/>
              <a:gd name="connsiteX20" fmla="*/ 166468 w 1871003"/>
              <a:gd name="connsiteY20" fmla="*/ 495886 h 1631852"/>
              <a:gd name="connsiteX21" fmla="*/ 14068 w 1871003"/>
              <a:gd name="connsiteY21" fmla="*/ 1334086 h 1631852"/>
              <a:gd name="connsiteX22" fmla="*/ 90268 w 1871003"/>
              <a:gd name="connsiteY22" fmla="*/ 1562686 h 1631852"/>
              <a:gd name="connsiteX23" fmla="*/ 0 w 1871003"/>
              <a:gd name="connsiteY23" fmla="*/ 1631852 h 1631852"/>
              <a:gd name="connsiteX24" fmla="*/ 112542 w 1871003"/>
              <a:gd name="connsiteY24" fmla="*/ 1505243 h 163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871003" h="1631852">
                <a:moveTo>
                  <a:pt x="112542" y="1505243"/>
                </a:moveTo>
                <a:lnTo>
                  <a:pt x="225083" y="1026941"/>
                </a:lnTo>
                <a:lnTo>
                  <a:pt x="337625" y="787791"/>
                </a:lnTo>
                <a:lnTo>
                  <a:pt x="450166" y="590843"/>
                </a:lnTo>
                <a:lnTo>
                  <a:pt x="604911" y="492369"/>
                </a:lnTo>
                <a:lnTo>
                  <a:pt x="801859" y="450166"/>
                </a:lnTo>
                <a:lnTo>
                  <a:pt x="872197" y="436098"/>
                </a:lnTo>
                <a:lnTo>
                  <a:pt x="928468" y="534572"/>
                </a:lnTo>
                <a:lnTo>
                  <a:pt x="1055077" y="520504"/>
                </a:lnTo>
                <a:lnTo>
                  <a:pt x="1308296" y="492369"/>
                </a:lnTo>
                <a:lnTo>
                  <a:pt x="1744394" y="548640"/>
                </a:lnTo>
                <a:lnTo>
                  <a:pt x="1871003" y="562708"/>
                </a:lnTo>
                <a:lnTo>
                  <a:pt x="1842868" y="98474"/>
                </a:lnTo>
                <a:lnTo>
                  <a:pt x="1195754" y="267286"/>
                </a:lnTo>
                <a:lnTo>
                  <a:pt x="1069145" y="196948"/>
                </a:lnTo>
                <a:lnTo>
                  <a:pt x="900333" y="126609"/>
                </a:lnTo>
                <a:lnTo>
                  <a:pt x="689317" y="98474"/>
                </a:lnTo>
                <a:lnTo>
                  <a:pt x="379828" y="0"/>
                </a:lnTo>
                <a:lnTo>
                  <a:pt x="242668" y="38686"/>
                </a:lnTo>
                <a:lnTo>
                  <a:pt x="318868" y="343486"/>
                </a:lnTo>
                <a:lnTo>
                  <a:pt x="166468" y="495886"/>
                </a:lnTo>
                <a:cubicBezTo>
                  <a:pt x="171157" y="1179732"/>
                  <a:pt x="164124" y="606865"/>
                  <a:pt x="14068" y="1334086"/>
                </a:cubicBezTo>
                <a:cubicBezTo>
                  <a:pt x="95739" y="1564249"/>
                  <a:pt x="64868" y="1475545"/>
                  <a:pt x="90268" y="1562686"/>
                </a:cubicBezTo>
                <a:lnTo>
                  <a:pt x="0" y="1631852"/>
                </a:lnTo>
                <a:lnTo>
                  <a:pt x="112542" y="1505243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4740812" y="2686929"/>
            <a:ext cx="351693" cy="407963"/>
          </a:xfrm>
          <a:custGeom>
            <a:avLst/>
            <a:gdLst>
              <a:gd name="connsiteX0" fmla="*/ 351693 w 351693"/>
              <a:gd name="connsiteY0" fmla="*/ 84406 h 407963"/>
              <a:gd name="connsiteX1" fmla="*/ 351693 w 351693"/>
              <a:gd name="connsiteY1" fmla="*/ 239151 h 407963"/>
              <a:gd name="connsiteX2" fmla="*/ 211016 w 351693"/>
              <a:gd name="connsiteY2" fmla="*/ 407963 h 407963"/>
              <a:gd name="connsiteX3" fmla="*/ 126610 w 351693"/>
              <a:gd name="connsiteY3" fmla="*/ 365760 h 407963"/>
              <a:gd name="connsiteX4" fmla="*/ 28136 w 351693"/>
              <a:gd name="connsiteY4" fmla="*/ 351693 h 407963"/>
              <a:gd name="connsiteX5" fmla="*/ 0 w 351693"/>
              <a:gd name="connsiteY5" fmla="*/ 225083 h 407963"/>
              <a:gd name="connsiteX6" fmla="*/ 56271 w 351693"/>
              <a:gd name="connsiteY6" fmla="*/ 98474 h 407963"/>
              <a:gd name="connsiteX7" fmla="*/ 196948 w 351693"/>
              <a:gd name="connsiteY7" fmla="*/ 0 h 407963"/>
              <a:gd name="connsiteX8" fmla="*/ 351693 w 351693"/>
              <a:gd name="connsiteY8" fmla="*/ 84406 h 407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1693" h="407963">
                <a:moveTo>
                  <a:pt x="351693" y="84406"/>
                </a:moveTo>
                <a:lnTo>
                  <a:pt x="351693" y="239151"/>
                </a:lnTo>
                <a:lnTo>
                  <a:pt x="211016" y="407963"/>
                </a:lnTo>
                <a:lnTo>
                  <a:pt x="126610" y="365760"/>
                </a:lnTo>
                <a:lnTo>
                  <a:pt x="28136" y="351693"/>
                </a:lnTo>
                <a:lnTo>
                  <a:pt x="0" y="225083"/>
                </a:lnTo>
                <a:lnTo>
                  <a:pt x="56271" y="98474"/>
                </a:lnTo>
                <a:lnTo>
                  <a:pt x="196948" y="0"/>
                </a:lnTo>
                <a:lnTo>
                  <a:pt x="351693" y="84406"/>
                </a:lnTo>
                <a:close/>
              </a:path>
            </a:pathLst>
          </a:custGeom>
          <a:solidFill>
            <a:srgbClr val="FF0000">
              <a:alpha val="5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944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079"/>
            <a:ext cx="8229600" cy="1143000"/>
          </a:xfrm>
        </p:spPr>
        <p:txBody>
          <a:bodyPr/>
          <a:lstStyle/>
          <a:p>
            <a:r>
              <a:rPr lang="en-US" dirty="0" smtClean="0"/>
              <a:t>Where is Missouri S&amp;T</a:t>
            </a:r>
            <a:endParaRPr lang="en-US" dirty="0"/>
          </a:p>
        </p:txBody>
      </p:sp>
      <p:pic>
        <p:nvPicPr>
          <p:cNvPr id="4" name="Picture 2" descr="http://www.mapsofworld.com/images-mow/world-map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599" y="1304925"/>
            <a:ext cx="5499402" cy="4221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map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07552" y="2073275"/>
            <a:ext cx="5132388" cy="29337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49" y="2462517"/>
            <a:ext cx="960896" cy="934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593" y="3415506"/>
            <a:ext cx="1770161" cy="945772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4929789" y="1463252"/>
            <a:ext cx="4042761" cy="2881595"/>
            <a:chOff x="4929789" y="1463252"/>
            <a:chExt cx="4042761" cy="2881595"/>
          </a:xfrm>
        </p:grpSpPr>
        <p:grpSp>
          <p:nvGrpSpPr>
            <p:cNvPr id="8" name="Group 7"/>
            <p:cNvGrpSpPr/>
            <p:nvPr/>
          </p:nvGrpSpPr>
          <p:grpSpPr>
            <a:xfrm>
              <a:off x="4929789" y="1463252"/>
              <a:ext cx="4020301" cy="2881595"/>
              <a:chOff x="1085146" y="1920240"/>
              <a:chExt cx="5160206" cy="3319272"/>
            </a:xfrm>
          </p:grpSpPr>
          <p:sp>
            <p:nvSpPr>
              <p:cNvPr id="9" name="Rectangle 8"/>
              <p:cNvSpPr/>
              <p:nvPr/>
            </p:nvSpPr>
            <p:spPr>
              <a:xfrm>
                <a:off x="1085146" y="1920240"/>
                <a:ext cx="5160206" cy="331927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71430" y="1920240"/>
                <a:ext cx="4587638" cy="3230817"/>
              </a:xfrm>
              <a:prstGeom prst="rect">
                <a:avLst/>
              </a:prstGeom>
            </p:spPr>
          </p:pic>
        </p:grpSp>
        <p:sp>
          <p:nvSpPr>
            <p:cNvPr id="3" name="Rectangle 2"/>
            <p:cNvSpPr/>
            <p:nvPr/>
          </p:nvSpPr>
          <p:spPr>
            <a:xfrm>
              <a:off x="4952249" y="1484972"/>
              <a:ext cx="4020301" cy="15662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9 </a:t>
              </a:r>
              <a:r>
                <a:rPr lang="en-US" sz="1400" dirty="0" smtClean="0">
                  <a:solidFill>
                    <a:schemeClr val="tx1"/>
                  </a:solidFill>
                </a:rPr>
                <a:t>9 Departments, 7500 Students in Engineering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952249" y="4116099"/>
              <a:ext cx="3997841" cy="2287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3397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/>
          <p:cNvSpPr/>
          <p:nvPr/>
        </p:nvSpPr>
        <p:spPr>
          <a:xfrm flipH="1" flipV="1">
            <a:off x="4428060" y="3035499"/>
            <a:ext cx="51670" cy="46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 flipH="1" flipV="1">
            <a:off x="4303601" y="3038828"/>
            <a:ext cx="51670" cy="46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 flipH="1" flipV="1">
            <a:off x="4548691" y="3035499"/>
            <a:ext cx="51670" cy="46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3020215" y="1933144"/>
            <a:ext cx="0" cy="2000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3706345" y="1933144"/>
            <a:ext cx="0" cy="2000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080196" y="1933144"/>
            <a:ext cx="0" cy="20003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14" idx="2"/>
            <a:endCxn id="21" idx="0"/>
          </p:cNvCxnSpPr>
          <p:nvPr/>
        </p:nvCxnSpPr>
        <p:spPr>
          <a:xfrm>
            <a:off x="2932267" y="2606795"/>
            <a:ext cx="7442" cy="2422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>
            <a:off x="3693787" y="2594326"/>
            <a:ext cx="7442" cy="2422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>
            <a:off x="5243082" y="2606795"/>
            <a:ext cx="7442" cy="2422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0" name="Curved Connector 69"/>
          <p:cNvCxnSpPr>
            <a:stCxn id="10" idx="1"/>
            <a:endCxn id="8" idx="1"/>
          </p:cNvCxnSpPr>
          <p:nvPr/>
        </p:nvCxnSpPr>
        <p:spPr>
          <a:xfrm rot="10800000" flipH="1">
            <a:off x="3206564" y="1235577"/>
            <a:ext cx="3689" cy="412359"/>
          </a:xfrm>
          <a:prstGeom prst="curvedConnector3">
            <a:avLst>
              <a:gd name="adj1" fmla="val -6196801"/>
            </a:avLst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2887077" y="823903"/>
            <a:ext cx="2271989" cy="11092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Arrow Connector 76"/>
          <p:cNvCxnSpPr>
            <a:stCxn id="72" idx="3"/>
          </p:cNvCxnSpPr>
          <p:nvPr/>
        </p:nvCxnSpPr>
        <p:spPr>
          <a:xfrm flipV="1">
            <a:off x="6549053" y="1102071"/>
            <a:ext cx="208178" cy="33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6742859" y="922999"/>
            <a:ext cx="1181105" cy="358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to market and other systems</a:t>
            </a:r>
          </a:p>
        </p:txBody>
      </p:sp>
      <p:sp>
        <p:nvSpPr>
          <p:cNvPr id="8" name="Rectangle 7"/>
          <p:cNvSpPr/>
          <p:nvPr/>
        </p:nvSpPr>
        <p:spPr>
          <a:xfrm>
            <a:off x="3210254" y="1066812"/>
            <a:ext cx="1830323" cy="3375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EMS </a:t>
            </a:r>
          </a:p>
          <a:p>
            <a:pPr algn="ctr"/>
            <a:r>
              <a:rPr lang="en-US" sz="900" dirty="0"/>
              <a:t>Energy Management System</a:t>
            </a:r>
          </a:p>
        </p:txBody>
      </p:sp>
      <p:sp>
        <p:nvSpPr>
          <p:cNvPr id="10" name="Rectangle 9"/>
          <p:cNvSpPr/>
          <p:nvPr/>
        </p:nvSpPr>
        <p:spPr>
          <a:xfrm>
            <a:off x="3206565" y="1464775"/>
            <a:ext cx="1834012" cy="366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/>
              <a:t>SCADA</a:t>
            </a:r>
          </a:p>
          <a:p>
            <a:pPr algn="ctr"/>
            <a:r>
              <a:rPr lang="en-US" sz="825" dirty="0"/>
              <a:t>Supervisory Control and Data Acquisition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01579" y="849199"/>
            <a:ext cx="18674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System Control Center</a:t>
            </a:r>
            <a:endParaRPr lang="en-US" sz="1200" dirty="0"/>
          </a:p>
        </p:txBody>
      </p:sp>
      <p:grpSp>
        <p:nvGrpSpPr>
          <p:cNvPr id="24" name="Group 23"/>
          <p:cNvGrpSpPr/>
          <p:nvPr/>
        </p:nvGrpSpPr>
        <p:grpSpPr>
          <a:xfrm>
            <a:off x="2624270" y="2849086"/>
            <a:ext cx="2958583" cy="514749"/>
            <a:chOff x="6619225" y="4688789"/>
            <a:chExt cx="5324774" cy="911088"/>
          </a:xfrm>
        </p:grpSpPr>
        <p:sp>
          <p:nvSpPr>
            <p:cNvPr id="21" name="Rectangle 20"/>
            <p:cNvSpPr/>
            <p:nvPr/>
          </p:nvSpPr>
          <p:spPr>
            <a:xfrm>
              <a:off x="6619225" y="4688790"/>
              <a:ext cx="1135438" cy="9110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/>
                <a:t>Sensor Actuators, etc.,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028017" y="4688789"/>
              <a:ext cx="1135438" cy="9110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/>
                <a:t>Sensor Actuators, etc.,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808561" y="4688789"/>
              <a:ext cx="1135438" cy="9110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/>
                <a:t>Sensor Actuators, etc.,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624270" y="2102527"/>
            <a:ext cx="2921796" cy="505204"/>
            <a:chOff x="2861613" y="3197006"/>
            <a:chExt cx="4249381" cy="758174"/>
          </a:xfrm>
        </p:grpSpPr>
        <p:grpSp>
          <p:nvGrpSpPr>
            <p:cNvPr id="17" name="Group 16"/>
            <p:cNvGrpSpPr/>
            <p:nvPr/>
          </p:nvGrpSpPr>
          <p:grpSpPr>
            <a:xfrm>
              <a:off x="2861613" y="3197006"/>
              <a:ext cx="4249381" cy="758174"/>
              <a:chOff x="6636963" y="2522492"/>
              <a:chExt cx="5024198" cy="1347154"/>
            </a:xfrm>
          </p:grpSpPr>
          <p:sp>
            <p:nvSpPr>
              <p:cNvPr id="14" name="Rectangle 13"/>
              <p:cNvSpPr/>
              <p:nvPr/>
            </p:nvSpPr>
            <p:spPr>
              <a:xfrm>
                <a:off x="6636963" y="2528657"/>
                <a:ext cx="1059237" cy="13384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dirty="0"/>
                  <a:t>RTU </a:t>
                </a:r>
              </a:p>
              <a:p>
                <a:pPr algn="ctr"/>
                <a:r>
                  <a:rPr lang="en-US" sz="825" dirty="0"/>
                  <a:t>Remote Terminal unit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008563" y="2522492"/>
                <a:ext cx="1059237" cy="13384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dirty="0"/>
                  <a:t>RTU </a:t>
                </a:r>
              </a:p>
              <a:p>
                <a:pPr algn="ctr"/>
                <a:r>
                  <a:rPr lang="en-US" sz="825" dirty="0"/>
                  <a:t>Remote Terminal unit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601924" y="2531153"/>
                <a:ext cx="1059237" cy="13384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dirty="0"/>
                  <a:t>RTU </a:t>
                </a:r>
              </a:p>
              <a:p>
                <a:pPr algn="ctr"/>
                <a:r>
                  <a:rPr lang="en-US" sz="825" dirty="0"/>
                  <a:t>Remote Terminal unit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5303988" y="3536312"/>
              <a:ext cx="431599" cy="74684"/>
              <a:chOff x="5837680" y="4158265"/>
              <a:chExt cx="431599" cy="74684"/>
            </a:xfrm>
          </p:grpSpPr>
          <p:sp>
            <p:nvSpPr>
              <p:cNvPr id="29" name="Oval 28"/>
              <p:cNvSpPr/>
              <p:nvPr/>
            </p:nvSpPr>
            <p:spPr>
              <a:xfrm flipH="1" flipV="1">
                <a:off x="6018690" y="4158265"/>
                <a:ext cx="75147" cy="69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 flipH="1" flipV="1">
                <a:off x="5837680" y="4163261"/>
                <a:ext cx="75147" cy="69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 flipH="1" flipV="1">
                <a:off x="6194132" y="4158265"/>
                <a:ext cx="75147" cy="69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" name="Group 2"/>
          <p:cNvGrpSpPr/>
          <p:nvPr/>
        </p:nvGrpSpPr>
        <p:grpSpPr>
          <a:xfrm>
            <a:off x="5668523" y="813163"/>
            <a:ext cx="2333828" cy="1165031"/>
            <a:chOff x="7906716" y="2094538"/>
            <a:chExt cx="3111771" cy="1553375"/>
          </a:xfrm>
        </p:grpSpPr>
        <p:sp>
          <p:nvSpPr>
            <p:cNvPr id="45" name="Rectangle 44"/>
            <p:cNvSpPr/>
            <p:nvPr/>
          </p:nvSpPr>
          <p:spPr>
            <a:xfrm>
              <a:off x="7906716" y="2094538"/>
              <a:ext cx="3111771" cy="1553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04865" y="2206570"/>
              <a:ext cx="1075892" cy="555188"/>
            </a:xfrm>
            <a:prstGeom prst="rect">
              <a:avLst/>
            </a:prstGeom>
          </p:spPr>
        </p:pic>
        <p:pic>
          <p:nvPicPr>
            <p:cNvPr id="2052" name="Picture 4" descr="http://www.dbmarketing.com/wp-content/uploads/2010/03/Artic287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4865" y="2918279"/>
              <a:ext cx="1325501" cy="666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1" name="Straight Arrow Connector 70"/>
          <p:cNvCxnSpPr/>
          <p:nvPr/>
        </p:nvCxnSpPr>
        <p:spPr>
          <a:xfrm>
            <a:off x="5164889" y="1102072"/>
            <a:ext cx="577246" cy="3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>
          <a:xfrm flipV="1">
            <a:off x="5164889" y="1649088"/>
            <a:ext cx="57724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7821867" y="5281193"/>
            <a:ext cx="1190000" cy="368081"/>
            <a:chOff x="8743950" y="851292"/>
            <a:chExt cx="1586666" cy="490774"/>
          </a:xfrm>
        </p:grpSpPr>
        <p:cxnSp>
          <p:nvCxnSpPr>
            <p:cNvPr id="84" name="Straight Arrow Connector 83"/>
            <p:cNvCxnSpPr/>
            <p:nvPr/>
          </p:nvCxnSpPr>
          <p:spPr>
            <a:xfrm>
              <a:off x="8924925" y="1028493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85" name="TextBox 84"/>
            <p:cNvSpPr txBox="1"/>
            <p:nvPr/>
          </p:nvSpPr>
          <p:spPr>
            <a:xfrm>
              <a:off x="9466704" y="967987"/>
              <a:ext cx="863912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88" dirty="0"/>
                <a:t>Messages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743950" y="851292"/>
              <a:ext cx="1581150" cy="490774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>
              <a:off x="8927603" y="1159298"/>
              <a:ext cx="45452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83" name="Title 1"/>
          <p:cNvSpPr txBox="1">
            <a:spLocks/>
          </p:cNvSpPr>
          <p:nvPr/>
        </p:nvSpPr>
        <p:spPr bwMode="auto">
          <a:xfrm>
            <a:off x="0" y="11028"/>
            <a:ext cx="9326880" cy="616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sz="3200" b="1" kern="0" dirty="0" smtClean="0"/>
              <a:t>SCADA System - from National Academies</a:t>
            </a:r>
            <a:endParaRPr lang="en-US" sz="3200" b="1" kern="0" dirty="0"/>
          </a:p>
        </p:txBody>
      </p:sp>
      <p:sp>
        <p:nvSpPr>
          <p:cNvPr id="86" name="Content Placeholder 2"/>
          <p:cNvSpPr txBox="1">
            <a:spLocks/>
          </p:cNvSpPr>
          <p:nvPr/>
        </p:nvSpPr>
        <p:spPr bwMode="auto">
          <a:xfrm>
            <a:off x="193989" y="4858090"/>
            <a:ext cx="5200650" cy="11674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</a:defRPr>
            </a:lvl2pPr>
            <a:lvl3pPr marL="914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</a:defRPr>
            </a:lvl3pPr>
            <a:lvl4pPr marL="1371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4pPr>
            <a:lvl5pPr marL="18288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5pPr>
            <a:lvl6pPr marL="22860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6pPr>
            <a:lvl7pPr marL="27432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7pPr>
            <a:lvl8pPr marL="32004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8pPr>
            <a:lvl9pPr marL="3657600" indent="0" algn="ctr" rtl="0" fontAlgn="base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kern="0" dirty="0" smtClean="0">
                <a:ea typeface="SimSun" pitchFamily="2" charset="-122"/>
              </a:rPr>
              <a:t>Centralized Supervisory Control And Data Acquisition (SCADA)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1" kern="0" dirty="0" smtClean="0">
                <a:ea typeface="SimSun" pitchFamily="2" charset="-122"/>
              </a:rPr>
              <a:t>Electric Utility Control</a:t>
            </a:r>
          </a:p>
          <a:p>
            <a:endParaRPr lang="en-US" altLang="zh-CN" sz="2400" b="1" kern="0" dirty="0" smtClean="0">
              <a:ea typeface="SimSun" pitchFamily="2" charset="-122"/>
            </a:endParaRPr>
          </a:p>
        </p:txBody>
      </p:sp>
      <p:cxnSp>
        <p:nvCxnSpPr>
          <p:cNvPr id="87" name="Straight Arrow Connector 86"/>
          <p:cNvCxnSpPr/>
          <p:nvPr/>
        </p:nvCxnSpPr>
        <p:spPr>
          <a:xfrm rot="10800000" flipV="1">
            <a:off x="4903468" y="3524935"/>
            <a:ext cx="0" cy="3680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rot="10800000">
            <a:off x="5684776" y="3509874"/>
            <a:ext cx="0" cy="391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9" name="Picture 10" descr="http://vector.me/files/images/1/5/156295/round_error_warning_button_clip_ar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2569" y="3737324"/>
            <a:ext cx="148507" cy="14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1" name="TextBox 90"/>
          <p:cNvSpPr txBox="1"/>
          <p:nvPr/>
        </p:nvSpPr>
        <p:spPr>
          <a:xfrm>
            <a:off x="4267473" y="3947404"/>
            <a:ext cx="16125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A</a:t>
            </a:r>
            <a:endParaRPr lang="en-US" dirty="0"/>
          </a:p>
        </p:txBody>
      </p:sp>
      <p:pic>
        <p:nvPicPr>
          <p:cNvPr id="99" name="Picture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8611" y="4045508"/>
            <a:ext cx="519187" cy="326469"/>
          </a:xfrm>
          <a:prstGeom prst="rect">
            <a:avLst/>
          </a:prstGeom>
        </p:spPr>
      </p:pic>
      <p:pic>
        <p:nvPicPr>
          <p:cNvPr id="100" name="Picture 4" descr="Image result for laptop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6732" y="4005938"/>
            <a:ext cx="355063" cy="37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2694" y="4468987"/>
            <a:ext cx="1910490" cy="204678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5612523" y="4636590"/>
            <a:ext cx="995729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Business Network</a:t>
            </a:r>
          </a:p>
        </p:txBody>
      </p:sp>
      <p:sp>
        <p:nvSpPr>
          <p:cNvPr id="95" name="Left-Right Arrow 94"/>
          <p:cNvSpPr/>
          <p:nvPr/>
        </p:nvSpPr>
        <p:spPr>
          <a:xfrm>
            <a:off x="4639008" y="4401328"/>
            <a:ext cx="1409347" cy="3428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6" name="Straight Connector 95"/>
          <p:cNvCxnSpPr/>
          <p:nvPr/>
        </p:nvCxnSpPr>
        <p:spPr>
          <a:xfrm>
            <a:off x="4968205" y="4362295"/>
            <a:ext cx="0" cy="464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5696823" y="4362296"/>
            <a:ext cx="0" cy="464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5343441" y="4426225"/>
            <a:ext cx="0" cy="46496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99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Solarwinds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"</a:t>
            </a:r>
            <a:r>
              <a:rPr lang="en-US" dirty="0" err="1"/>
              <a:t>SolarWinds</a:t>
            </a:r>
            <a:r>
              <a:rPr lang="en-US" dirty="0"/>
              <a:t> is one of the most widely used and effective tools for network </a:t>
            </a:r>
            <a:r>
              <a:rPr lang="en-US" dirty="0" smtClean="0"/>
              <a:t>monitoring</a:t>
            </a:r>
          </a:p>
          <a:p>
            <a:r>
              <a:rPr lang="en-US" dirty="0" smtClean="0"/>
              <a:t>piggybacking </a:t>
            </a:r>
            <a:r>
              <a:rPr lang="en-US" dirty="0"/>
              <a:t>on otherwise trusted software updates, </a:t>
            </a:r>
          </a:p>
          <a:p>
            <a:r>
              <a:rPr lang="en-US" dirty="0"/>
              <a:t>That's what's so scary: It's not clear what could have been done differently in this case, because the very process meant to reassure users that "this software can be trusted" was itself compromised.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210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 dirty="0"/>
              <a:t>June 1, 2004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i="1" dirty="0"/>
              <a:t>Computer Security: Art and Science</a:t>
            </a:r>
          </a:p>
          <a:p>
            <a:r>
              <a:rPr lang="en-US" altLang="en-US" dirty="0"/>
              <a:t>©2002-2004 Matt Bishop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Slide #6-</a:t>
            </a:r>
            <a:fld id="{E66B6533-4947-4389-A3B3-E621C8526798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1576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b="1" dirty="0" err="1" smtClean="0"/>
              <a:t>Biba</a:t>
            </a:r>
            <a:r>
              <a:rPr lang="en-US" altLang="en-US" b="1" dirty="0" smtClean="0"/>
              <a:t> Model - 1975</a:t>
            </a:r>
            <a:endParaRPr lang="en-US" altLang="en-US" b="1" dirty="0"/>
          </a:p>
        </p:txBody>
      </p:sp>
      <p:sp>
        <p:nvSpPr>
          <p:cNvPr id="157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 smtClean="0"/>
              <a:t>Integrity Levels: </a:t>
            </a:r>
          </a:p>
          <a:p>
            <a:r>
              <a:rPr lang="en-US" altLang="en-US" dirty="0" smtClean="0"/>
              <a:t>The </a:t>
            </a:r>
            <a:r>
              <a:rPr lang="en-US" altLang="en-US" dirty="0"/>
              <a:t>higher the level, the more confidence</a:t>
            </a:r>
          </a:p>
          <a:p>
            <a:pPr lvl="1"/>
            <a:r>
              <a:rPr lang="en-US" altLang="en-US" dirty="0"/>
              <a:t>That a program will execute correctly</a:t>
            </a:r>
          </a:p>
          <a:p>
            <a:pPr lvl="1"/>
            <a:r>
              <a:rPr lang="en-US" altLang="en-US" dirty="0"/>
              <a:t>That data is accurate and/or reliable</a:t>
            </a:r>
          </a:p>
          <a:p>
            <a:r>
              <a:rPr lang="en-US" altLang="en-US" dirty="0"/>
              <a:t>Note relationship between integrity and trustworthiness</a:t>
            </a:r>
          </a:p>
          <a:p>
            <a:r>
              <a:rPr lang="en-US" altLang="en-US" dirty="0"/>
              <a:t>Important point: </a:t>
            </a:r>
            <a:r>
              <a:rPr lang="en-US" altLang="en-US" i="1" dirty="0"/>
              <a:t>integrity levels are </a:t>
            </a:r>
            <a:r>
              <a:rPr lang="en-US" altLang="en-US" b="1" i="1" dirty="0"/>
              <a:t>not</a:t>
            </a:r>
            <a:r>
              <a:rPr lang="en-US" altLang="en-US" i="1" dirty="0"/>
              <a:t> security levels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3519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June 1, 2004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en-US" i="1"/>
              <a:t>Computer Security: Art and Science</a:t>
            </a:r>
          </a:p>
          <a:p>
            <a:r>
              <a:rPr lang="en-US" altLang="en-US"/>
              <a:t>©2002-2004 Matt Bishop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en-US"/>
              <a:t>Slide #6-</a:t>
            </a:r>
            <a:fld id="{7E2174C3-644D-483C-81BC-64AC5ECAFA98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16179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Problems</a:t>
            </a:r>
          </a:p>
        </p:txBody>
      </p:sp>
      <p:sp>
        <p:nvSpPr>
          <p:cNvPr id="161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altLang="en-US" sz="2800"/>
              <a:t>Subjects’ integrity levels decrease as system runs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Soon no subject will be able to access objects at high integrity levels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Alternative: change object levels rather than subject levels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Soon all objects will be at the lowest integrity level</a:t>
            </a:r>
          </a:p>
          <a:p>
            <a:pPr>
              <a:lnSpc>
                <a:spcPct val="90000"/>
              </a:lnSpc>
            </a:pPr>
            <a:r>
              <a:rPr lang="en-US" altLang="en-US" sz="2800"/>
              <a:t>Crux of problem is model prevents indirect modification</a:t>
            </a:r>
          </a:p>
          <a:p>
            <a:pPr lvl="1">
              <a:lnSpc>
                <a:spcPct val="90000"/>
              </a:lnSpc>
            </a:pPr>
            <a:r>
              <a:rPr lang="en-US" altLang="en-US" sz="2400"/>
              <a:t>Because subject levels lowered when subject reads from low-integrity object</a:t>
            </a:r>
          </a:p>
        </p:txBody>
      </p:sp>
    </p:spTree>
    <p:extLst>
      <p:ext uri="{BB962C8B-B14F-4D97-AF65-F5344CB8AC3E}">
        <p14:creationId xmlns:p14="http://schemas.microsoft.com/office/powerpoint/2010/main" val="285810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634" name="Picture 2" descr="http://ll-media.tmz.com/2012/04/24/0424-kardashians-keeping-up3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37" y="777019"/>
            <a:ext cx="5238750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7636" name="Picture 4" descr="http://patientadvocates.com/sites/default/files/IQ_decreas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363" y="3722077"/>
            <a:ext cx="4152900" cy="208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ent Arrow 1"/>
          <p:cNvSpPr/>
          <p:nvPr/>
        </p:nvSpPr>
        <p:spPr>
          <a:xfrm rot="5400000">
            <a:off x="6108211" y="1529739"/>
            <a:ext cx="1781908" cy="1406769"/>
          </a:xfrm>
          <a:prstGeom prst="bentArrow">
            <a:avLst/>
          </a:prstGeom>
          <a:solidFill>
            <a:srgbClr val="DB975B"/>
          </a:solidFill>
          <a:ln>
            <a:solidFill>
              <a:srgbClr val="E798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10" descr="http://vector.me/files/images/1/5/156295/round_error_warning_button_clip_art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813" y="1461598"/>
            <a:ext cx="843573" cy="843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507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97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376" y="862578"/>
            <a:ext cx="132151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BIBA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812693" y="3865123"/>
            <a:ext cx="0" cy="4769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448973" y="3865123"/>
            <a:ext cx="0" cy="4769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10" descr="http://vector.me/files/images/1/5/156295/round_error_warning_button_clip_ar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6111" y="4053280"/>
            <a:ext cx="148507" cy="14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020895" y="1124062"/>
            <a:ext cx="5605569" cy="2740679"/>
            <a:chOff x="3237451" y="2015041"/>
            <a:chExt cx="7474092" cy="3654239"/>
          </a:xfrm>
        </p:grpSpPr>
        <p:sp>
          <p:nvSpPr>
            <p:cNvPr id="9" name="Oval 8"/>
            <p:cNvSpPr/>
            <p:nvPr/>
          </p:nvSpPr>
          <p:spPr>
            <a:xfrm flipH="1" flipV="1">
              <a:off x="5831567" y="5036077"/>
              <a:ext cx="68893" cy="619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flipH="1" flipV="1">
              <a:off x="5665622" y="5040516"/>
              <a:ext cx="68893" cy="619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flipH="1" flipV="1">
              <a:off x="5992408" y="5036077"/>
              <a:ext cx="68893" cy="619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urved Connector 17"/>
            <p:cNvCxnSpPr>
              <a:stCxn id="47" idx="1"/>
              <a:endCxn id="46" idx="1"/>
            </p:cNvCxnSpPr>
            <p:nvPr/>
          </p:nvCxnSpPr>
          <p:spPr>
            <a:xfrm rot="10800000" flipH="1">
              <a:off x="4125328" y="2561577"/>
              <a:ext cx="4919" cy="549813"/>
            </a:xfrm>
            <a:prstGeom prst="curvedConnector3">
              <a:avLst>
                <a:gd name="adj1" fmla="val -4647286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3237451" y="2015041"/>
              <a:ext cx="7474092" cy="3654239"/>
              <a:chOff x="3237451" y="2015041"/>
              <a:chExt cx="7474092" cy="3654239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3776923" y="2087282"/>
                <a:ext cx="3029319" cy="1478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3237451" y="2015041"/>
                <a:ext cx="7474092" cy="3654239"/>
                <a:chOff x="3237451" y="2015041"/>
                <a:chExt cx="7474092" cy="3654239"/>
              </a:xfrm>
            </p:grpSpPr>
            <p:cxnSp>
              <p:nvCxnSpPr>
                <p:cNvPr id="22" name="Straight Arrow Connector 21"/>
                <p:cNvCxnSpPr>
                  <a:stCxn id="30" idx="3"/>
                </p:cNvCxnSpPr>
                <p:nvPr/>
              </p:nvCxnSpPr>
              <p:spPr>
                <a:xfrm flipV="1">
                  <a:off x="8659558" y="2458173"/>
                  <a:ext cx="277570" cy="4415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23" name="Rectangle 22"/>
                <p:cNvSpPr/>
                <p:nvPr/>
              </p:nvSpPr>
              <p:spPr>
                <a:xfrm>
                  <a:off x="8917965" y="2219410"/>
                  <a:ext cx="1574807" cy="47752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Data to market and other systems</a:t>
                  </a:r>
                </a:p>
              </p:txBody>
            </p:sp>
            <p:grpSp>
              <p:nvGrpSpPr>
                <p:cNvPr id="24" name="Group 23"/>
                <p:cNvGrpSpPr/>
                <p:nvPr/>
              </p:nvGrpSpPr>
              <p:grpSpPr>
                <a:xfrm>
                  <a:off x="3237451" y="2015041"/>
                  <a:ext cx="7474092" cy="3654239"/>
                  <a:chOff x="3237451" y="2015041"/>
                  <a:chExt cx="7474092" cy="3654239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3237451" y="2015041"/>
                    <a:ext cx="7474092" cy="3654239"/>
                    <a:chOff x="2631057" y="1383055"/>
                    <a:chExt cx="7474092" cy="3654239"/>
                  </a:xfrm>
                </p:grpSpPr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2631057" y="1383055"/>
                      <a:ext cx="7474092" cy="3654239"/>
                      <a:chOff x="-121424" y="2998630"/>
                      <a:chExt cx="10489009" cy="9080852"/>
                    </a:xfrm>
                  </p:grpSpPr>
                  <p:sp>
                    <p:nvSpPr>
                      <p:cNvPr id="46" name="Rectangle 45"/>
                      <p:cNvSpPr/>
                      <p:nvPr/>
                    </p:nvSpPr>
                    <p:spPr>
                      <a:xfrm>
                        <a:off x="1131512" y="3797603"/>
                        <a:ext cx="3424857" cy="1118350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900" dirty="0"/>
                          <a:t>EMS </a:t>
                        </a:r>
                      </a:p>
                      <a:p>
                        <a:pPr algn="ctr"/>
                        <a:r>
                          <a:rPr lang="en-US" sz="900" dirty="0"/>
                          <a:t>Energy Management System</a:t>
                        </a:r>
                      </a:p>
                    </p:txBody>
                  </p:sp>
                  <p:sp>
                    <p:nvSpPr>
                      <p:cNvPr id="47" name="Rectangle 46"/>
                      <p:cNvSpPr/>
                      <p:nvPr/>
                    </p:nvSpPr>
                    <p:spPr>
                      <a:xfrm>
                        <a:off x="1124609" y="5116198"/>
                        <a:ext cx="3431760" cy="1213750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825" dirty="0"/>
                          <a:t>SCADA</a:t>
                        </a:r>
                      </a:p>
                      <a:p>
                        <a:pPr algn="ctr"/>
                        <a:r>
                          <a:rPr lang="en-US" sz="825" dirty="0"/>
                          <a:t>Supervisory Control and Data Acquisition</a:t>
                        </a:r>
                      </a:p>
                    </p:txBody>
                  </p:sp>
                  <p:sp>
                    <p:nvSpPr>
                      <p:cNvPr id="48" name="Rectangle 47"/>
                      <p:cNvSpPr/>
                      <p:nvPr/>
                    </p:nvSpPr>
                    <p:spPr>
                      <a:xfrm>
                        <a:off x="-121424" y="2998630"/>
                        <a:ext cx="10489009" cy="9080852"/>
                      </a:xfrm>
                      <a:prstGeom prst="rect">
                        <a:avLst/>
                      </a:prstGeom>
                      <a:noFill/>
                      <a:ln w="19050"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9" name="TextBox 48"/>
                      <p:cNvSpPr txBox="1"/>
                      <p:nvPr/>
                    </p:nvSpPr>
                    <p:spPr>
                      <a:xfrm>
                        <a:off x="741044" y="3076573"/>
                        <a:ext cx="3494357" cy="8413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50" dirty="0"/>
                          <a:t>System Control Center</a:t>
                        </a:r>
                        <a:endParaRPr lang="en-US" sz="1200" dirty="0"/>
                      </a:p>
                    </p:txBody>
                  </p:sp>
                </p:grpSp>
                <p:grpSp>
                  <p:nvGrpSpPr>
                    <p:cNvPr id="33" name="Group 32"/>
                    <p:cNvGrpSpPr/>
                    <p:nvPr/>
                  </p:nvGrpSpPr>
                  <p:grpSpPr>
                    <a:xfrm>
                      <a:off x="2820119" y="4155541"/>
                      <a:ext cx="3944777" cy="686332"/>
                      <a:chOff x="6619225" y="4688789"/>
                      <a:chExt cx="5324774" cy="911088"/>
                    </a:xfrm>
                  </p:grpSpPr>
                  <p:sp>
                    <p:nvSpPr>
                      <p:cNvPr id="43" name="Rectangle 42"/>
                      <p:cNvSpPr/>
                      <p:nvPr/>
                    </p:nvSpPr>
                    <p:spPr>
                      <a:xfrm>
                        <a:off x="6619225" y="4688790"/>
                        <a:ext cx="1135438" cy="911087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825" dirty="0"/>
                          <a:t>Sensor Actuators, etc.,</a:t>
                        </a:r>
                      </a:p>
                    </p:txBody>
                  </p:sp>
                  <p:sp>
                    <p:nvSpPr>
                      <p:cNvPr id="44" name="Rectangle 43"/>
                      <p:cNvSpPr/>
                      <p:nvPr/>
                    </p:nvSpPr>
                    <p:spPr>
                      <a:xfrm>
                        <a:off x="8028017" y="4688789"/>
                        <a:ext cx="1135438" cy="911088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825" dirty="0"/>
                          <a:t>Sensor Actuators, etc.,</a:t>
                        </a:r>
                      </a:p>
                    </p:txBody>
                  </p:sp>
                  <p:sp>
                    <p:nvSpPr>
                      <p:cNvPr id="45" name="Rectangle 44"/>
                      <p:cNvSpPr/>
                      <p:nvPr/>
                    </p:nvSpPr>
                    <p:spPr>
                      <a:xfrm>
                        <a:off x="10808561" y="4688789"/>
                        <a:ext cx="1135438" cy="911087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825" dirty="0"/>
                          <a:t>Sensor Actuators, etc.,</a:t>
                        </a:r>
                      </a:p>
                    </p:txBody>
                  </p:sp>
                </p:grpSp>
                <p:grpSp>
                  <p:nvGrpSpPr>
                    <p:cNvPr id="34" name="Group 33"/>
                    <p:cNvGrpSpPr/>
                    <p:nvPr/>
                  </p:nvGrpSpPr>
                  <p:grpSpPr>
                    <a:xfrm>
                      <a:off x="2820119" y="3160129"/>
                      <a:ext cx="3895728" cy="673605"/>
                      <a:chOff x="2861613" y="3197006"/>
                      <a:chExt cx="4249381" cy="758174"/>
                    </a:xfrm>
                  </p:grpSpPr>
                  <p:grpSp>
                    <p:nvGrpSpPr>
                      <p:cNvPr id="35" name="Group 34"/>
                      <p:cNvGrpSpPr/>
                      <p:nvPr/>
                    </p:nvGrpSpPr>
                    <p:grpSpPr>
                      <a:xfrm>
                        <a:off x="2861613" y="3197006"/>
                        <a:ext cx="4249381" cy="758174"/>
                        <a:chOff x="6636963" y="2522492"/>
                        <a:chExt cx="5024198" cy="1347154"/>
                      </a:xfrm>
                    </p:grpSpPr>
                    <p:sp>
                      <p:nvSpPr>
                        <p:cNvPr id="40" name="Rectangle 39"/>
                        <p:cNvSpPr/>
                        <p:nvPr/>
                      </p:nvSpPr>
                      <p:spPr>
                        <a:xfrm>
                          <a:off x="6636963" y="2528657"/>
                          <a:ext cx="1059237" cy="1338493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825" dirty="0"/>
                            <a:t>RTU </a:t>
                          </a:r>
                        </a:p>
                        <a:p>
                          <a:pPr algn="ctr"/>
                          <a:r>
                            <a:rPr lang="en-US" sz="825" dirty="0"/>
                            <a:t>Remote Terminal unit</a:t>
                          </a:r>
                        </a:p>
                      </p:txBody>
                    </p:sp>
                    <p:sp>
                      <p:nvSpPr>
                        <p:cNvPr id="41" name="Rectangle 40"/>
                        <p:cNvSpPr/>
                        <p:nvPr/>
                      </p:nvSpPr>
                      <p:spPr>
                        <a:xfrm>
                          <a:off x="8008563" y="2522492"/>
                          <a:ext cx="1059237" cy="1338493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825" dirty="0"/>
                            <a:t>RTU </a:t>
                          </a:r>
                        </a:p>
                        <a:p>
                          <a:pPr algn="ctr"/>
                          <a:r>
                            <a:rPr lang="en-US" sz="825" dirty="0"/>
                            <a:t>Remote Terminal unit</a:t>
                          </a:r>
                        </a:p>
                      </p:txBody>
                    </p:sp>
                    <p:sp>
                      <p:nvSpPr>
                        <p:cNvPr id="42" name="Rectangle 41"/>
                        <p:cNvSpPr/>
                        <p:nvPr/>
                      </p:nvSpPr>
                      <p:spPr>
                        <a:xfrm>
                          <a:off x="10601924" y="2531153"/>
                          <a:ext cx="1059237" cy="1338493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825" dirty="0"/>
                            <a:t>RTU </a:t>
                          </a:r>
                        </a:p>
                        <a:p>
                          <a:pPr algn="ctr"/>
                          <a:r>
                            <a:rPr lang="en-US" sz="825" dirty="0"/>
                            <a:t>Remote Terminal unit</a:t>
                          </a:r>
                        </a:p>
                      </p:txBody>
                    </p:sp>
                  </p:grpSp>
                  <p:grpSp>
                    <p:nvGrpSpPr>
                      <p:cNvPr id="36" name="Group 35"/>
                      <p:cNvGrpSpPr/>
                      <p:nvPr/>
                    </p:nvGrpSpPr>
                    <p:grpSpPr>
                      <a:xfrm>
                        <a:off x="5303988" y="3536312"/>
                        <a:ext cx="431599" cy="74684"/>
                        <a:chOff x="5837680" y="4158265"/>
                        <a:chExt cx="431599" cy="74684"/>
                      </a:xfrm>
                    </p:grpSpPr>
                    <p:sp>
                      <p:nvSpPr>
                        <p:cNvPr id="37" name="Oval 36"/>
                        <p:cNvSpPr/>
                        <p:nvPr/>
                      </p:nvSpPr>
                      <p:spPr>
                        <a:xfrm flipH="1" flipV="1">
                          <a:off x="6018690" y="4158265"/>
                          <a:ext cx="75147" cy="69688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8" name="Oval 37"/>
                        <p:cNvSpPr/>
                        <p:nvPr/>
                      </p:nvSpPr>
                      <p:spPr>
                        <a:xfrm flipH="1" flipV="1">
                          <a:off x="5837680" y="4163261"/>
                          <a:ext cx="75147" cy="69688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9" name="Oval 38"/>
                        <p:cNvSpPr/>
                        <p:nvPr/>
                      </p:nvSpPr>
                      <p:spPr>
                        <a:xfrm flipH="1" flipV="1">
                          <a:off x="6194132" y="4158265"/>
                          <a:ext cx="75147" cy="69688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7485517" y="2072962"/>
                    <a:ext cx="3111771" cy="1553375"/>
                    <a:chOff x="7906716" y="2094538"/>
                    <a:chExt cx="3111771" cy="1553375"/>
                  </a:xfrm>
                </p:grpSpPr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7906716" y="2094538"/>
                      <a:ext cx="3111771" cy="1553375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0" name="Picture 29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004865" y="2206570"/>
                      <a:ext cx="1075892" cy="55518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1" name="Picture 4" descr="http://www.dbmarketing.com/wp-content/uploads/2010/03/Artic287.gi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04865" y="2918279"/>
                      <a:ext cx="1325501" cy="666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cxnSp>
                <p:nvCxnSpPr>
                  <p:cNvPr id="27" name="Straight Arrow Connector 26"/>
                  <p:cNvCxnSpPr>
                    <a:endCxn id="30" idx="1"/>
                  </p:cNvCxnSpPr>
                  <p:nvPr/>
                </p:nvCxnSpPr>
                <p:spPr>
                  <a:xfrm>
                    <a:off x="6814005" y="2458174"/>
                    <a:ext cx="769661" cy="4414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/>
                  <p:cNvCxnSpPr/>
                  <p:nvPr/>
                </p:nvCxnSpPr>
                <p:spPr>
                  <a:xfrm flipV="1">
                    <a:off x="6814005" y="3187529"/>
                    <a:ext cx="769661" cy="1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50" name="TextBox 49"/>
          <p:cNvSpPr txBox="1"/>
          <p:nvPr/>
        </p:nvSpPr>
        <p:spPr>
          <a:xfrm>
            <a:off x="2033787" y="1153423"/>
            <a:ext cx="16125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A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3083005" y="4337986"/>
            <a:ext cx="2340779" cy="1035435"/>
            <a:chOff x="3729674" y="373718"/>
            <a:chExt cx="3121038" cy="1380579"/>
          </a:xfrm>
        </p:grpSpPr>
        <p:sp>
          <p:nvSpPr>
            <p:cNvPr id="52" name="TextBox 51"/>
            <p:cNvSpPr txBox="1"/>
            <p:nvPr/>
          </p:nvSpPr>
          <p:spPr>
            <a:xfrm>
              <a:off x="3729674" y="373718"/>
              <a:ext cx="21500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dirty="0"/>
                <a:t>B</a:t>
              </a:r>
              <a:endParaRPr lang="en-US" dirty="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732451" y="374823"/>
              <a:ext cx="3118261" cy="1379474"/>
              <a:chOff x="3391045" y="110684"/>
              <a:chExt cx="3118261" cy="1379474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3391045" y="110684"/>
                <a:ext cx="2940744" cy="1129985"/>
                <a:chOff x="189780" y="265398"/>
                <a:chExt cx="4981545" cy="1826474"/>
              </a:xfrm>
            </p:grpSpPr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81445" y="475042"/>
                  <a:ext cx="1172653" cy="703592"/>
                </a:xfrm>
                <a:prstGeom prst="rect">
                  <a:avLst/>
                </a:prstGeom>
              </p:spPr>
            </p:pic>
            <p:pic>
              <p:nvPicPr>
                <p:cNvPr id="61" name="Picture 4" descr="Image result for lapto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29279" y="389762"/>
                  <a:ext cx="801957" cy="801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0489" y="1387707"/>
                  <a:ext cx="4315094" cy="441114"/>
                </a:xfrm>
                <a:prstGeom prst="rect">
                  <a:avLst/>
                </a:prstGeom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89780" y="265398"/>
                  <a:ext cx="4981545" cy="1826474"/>
                </a:xfrm>
                <a:prstGeom prst="rect">
                  <a:avLst/>
                </a:prstGeom>
                <a:noFill/>
                <a:ln w="1905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" name="TextBox 54"/>
              <p:cNvSpPr txBox="1"/>
              <p:nvPr/>
            </p:nvSpPr>
            <p:spPr>
              <a:xfrm>
                <a:off x="5181667" y="1028493"/>
                <a:ext cx="13276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25" dirty="0"/>
                  <a:t>Business Network</a:t>
                </a:r>
              </a:p>
            </p:txBody>
          </p:sp>
          <p:sp>
            <p:nvSpPr>
              <p:cNvPr id="56" name="Left-Right Arrow 55"/>
              <p:cNvSpPr/>
              <p:nvPr/>
            </p:nvSpPr>
            <p:spPr>
              <a:xfrm>
                <a:off x="3883648" y="714811"/>
                <a:ext cx="1879129" cy="45719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>
                <a:off x="4322577" y="662767"/>
                <a:ext cx="0" cy="61995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5294067" y="662768"/>
                <a:ext cx="0" cy="61995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4822891" y="748006"/>
                <a:ext cx="0" cy="61995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Rectangle 63"/>
          <p:cNvSpPr/>
          <p:nvPr/>
        </p:nvSpPr>
        <p:spPr>
          <a:xfrm>
            <a:off x="2096569" y="2415240"/>
            <a:ext cx="3110375" cy="666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096569" y="3160116"/>
            <a:ext cx="3110375" cy="6661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Curved Connector 66"/>
          <p:cNvCxnSpPr>
            <a:stCxn id="64" idx="3"/>
            <a:endCxn id="65" idx="3"/>
          </p:cNvCxnSpPr>
          <p:nvPr/>
        </p:nvCxnSpPr>
        <p:spPr>
          <a:xfrm>
            <a:off x="5206944" y="2748305"/>
            <a:ext cx="9525" cy="744876"/>
          </a:xfrm>
          <a:prstGeom prst="curvedConnector3">
            <a:avLst>
              <a:gd name="adj1" fmla="val 3375000"/>
            </a:avLst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69" name="Group 68"/>
          <p:cNvGrpSpPr/>
          <p:nvPr/>
        </p:nvGrpSpPr>
        <p:grpSpPr>
          <a:xfrm>
            <a:off x="7758112" y="5446213"/>
            <a:ext cx="1190000" cy="368081"/>
            <a:chOff x="8743950" y="851292"/>
            <a:chExt cx="1586666" cy="490774"/>
          </a:xfrm>
        </p:grpSpPr>
        <p:cxnSp>
          <p:nvCxnSpPr>
            <p:cNvPr id="70" name="Straight Arrow Connector 69"/>
            <p:cNvCxnSpPr/>
            <p:nvPr/>
          </p:nvCxnSpPr>
          <p:spPr>
            <a:xfrm>
              <a:off x="8924925" y="1028493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9466704" y="967987"/>
              <a:ext cx="863912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88" dirty="0"/>
                <a:t>Messages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8743950" y="851292"/>
              <a:ext cx="1581150" cy="490774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8927603" y="1159298"/>
              <a:ext cx="45452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330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Security?  Bell-La </a:t>
            </a:r>
            <a:r>
              <a:rPr lang="en-US" dirty="0" err="1" smtClean="0"/>
              <a:t>Padula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381596"/>
            <a:ext cx="8229600" cy="529500"/>
          </a:xfrm>
        </p:spPr>
        <p:txBody>
          <a:bodyPr>
            <a:normAutofit fontScale="32500" lnSpcReduction="20000"/>
          </a:bodyPr>
          <a:lstStyle/>
          <a:p>
            <a:r>
              <a:rPr lang="en-US" dirty="0" smtClean="0"/>
              <a:t>Military Multi-Level Security Model</a:t>
            </a:r>
          </a:p>
          <a:p>
            <a:pPr lvl="1"/>
            <a:r>
              <a:rPr lang="en-US" dirty="0" smtClean="0"/>
              <a:t>No Read Up</a:t>
            </a:r>
          </a:p>
          <a:p>
            <a:pPr lvl="1"/>
            <a:r>
              <a:rPr lang="en-US" dirty="0" smtClean="0"/>
              <a:t>No Write Down</a:t>
            </a:r>
          </a:p>
          <a:p>
            <a:endParaRPr lang="en-US" dirty="0" smtClean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872924" y="3114825"/>
            <a:ext cx="8229600" cy="52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 smtClean="0"/>
              <a:t>Military Commander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872924" y="3505636"/>
            <a:ext cx="8229600" cy="52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kern="0" dirty="0" smtClean="0"/>
              <a:t>Write to troops?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72924" y="3811223"/>
            <a:ext cx="8229600" cy="52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800">
                <a:solidFill>
                  <a:schemeClr val="tx1"/>
                </a:solidFill>
                <a:latin typeface="+mn-lt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2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lvl="1"/>
            <a:r>
              <a:rPr lang="en-US" kern="0" dirty="0" smtClean="0"/>
              <a:t>Downgrade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327648" y="2249820"/>
            <a:ext cx="2103120" cy="56896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 Secret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6327648" y="3042406"/>
            <a:ext cx="2103120" cy="56896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Secret</a:t>
            </a:r>
            <a:endParaRPr lang="en-US" dirty="0"/>
          </a:p>
        </p:txBody>
      </p:sp>
      <p:sp>
        <p:nvSpPr>
          <p:cNvPr id="12" name="Rounded Rectangle 11"/>
          <p:cNvSpPr/>
          <p:nvPr/>
        </p:nvSpPr>
        <p:spPr>
          <a:xfrm>
            <a:off x="6327648" y="3801958"/>
            <a:ext cx="2103120" cy="568960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6327648" y="4583300"/>
            <a:ext cx="2103120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Unclassified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8686800" y="2303132"/>
            <a:ext cx="0" cy="2799472"/>
          </a:xfrm>
          <a:prstGeom prst="straightConnector1">
            <a:avLst/>
          </a:prstGeom>
          <a:ln w="412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>
            <a:off x="5926183" y="2402222"/>
            <a:ext cx="0" cy="2799472"/>
          </a:xfrm>
          <a:prstGeom prst="straightConnector1">
            <a:avLst/>
          </a:prstGeom>
          <a:ln w="412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 rot="16200000">
            <a:off x="4148327" y="2857740"/>
            <a:ext cx="304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Read Up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 rot="5400000">
            <a:off x="7396035" y="4200359"/>
            <a:ext cx="3043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 Write Down</a:t>
            </a:r>
            <a:endParaRPr lang="en-US" dirty="0"/>
          </a:p>
        </p:txBody>
      </p:sp>
      <p:sp>
        <p:nvSpPr>
          <p:cNvPr id="17" name="Right Arrow 16"/>
          <p:cNvSpPr/>
          <p:nvPr/>
        </p:nvSpPr>
        <p:spPr>
          <a:xfrm>
            <a:off x="4127863" y="3174668"/>
            <a:ext cx="2845090" cy="356715"/>
          </a:xfrm>
          <a:prstGeom prst="rightArrow">
            <a:avLst>
              <a:gd name="adj1" fmla="val 4320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urved Right Arrow 18"/>
          <p:cNvSpPr/>
          <p:nvPr/>
        </p:nvSpPr>
        <p:spPr>
          <a:xfrm>
            <a:off x="3670663" y="3309906"/>
            <a:ext cx="2656985" cy="1014063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ight Arrow 20"/>
          <p:cNvSpPr/>
          <p:nvPr/>
        </p:nvSpPr>
        <p:spPr>
          <a:xfrm rot="776525">
            <a:off x="3514562" y="3576414"/>
            <a:ext cx="2846396" cy="356715"/>
          </a:xfrm>
          <a:prstGeom prst="rightArrow">
            <a:avLst>
              <a:gd name="adj1" fmla="val 4320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xplosion 1 3"/>
          <p:cNvSpPr/>
          <p:nvPr/>
        </p:nvSpPr>
        <p:spPr>
          <a:xfrm>
            <a:off x="1926771" y="4564229"/>
            <a:ext cx="2928258" cy="1444685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Trust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9365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5" grpId="0"/>
      <p:bldP spid="18" grpId="0"/>
      <p:bldP spid="17" grpId="0" animBg="1"/>
      <p:bldP spid="17" grpId="1" animBg="1"/>
      <p:bldP spid="19" grpId="0" animBg="1"/>
      <p:bldP spid="21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394512" y="1918066"/>
            <a:ext cx="2474309" cy="1054910"/>
            <a:chOff x="666750" y="3076573"/>
            <a:chExt cx="4629870" cy="3495295"/>
          </a:xfrm>
        </p:grpSpPr>
        <p:sp>
          <p:nvSpPr>
            <p:cNvPr id="8" name="Rectangle 7"/>
            <p:cNvSpPr/>
            <p:nvPr/>
          </p:nvSpPr>
          <p:spPr>
            <a:xfrm>
              <a:off x="1131512" y="3797603"/>
              <a:ext cx="3424857" cy="11183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EMS </a:t>
              </a:r>
            </a:p>
            <a:p>
              <a:pPr algn="ctr"/>
              <a:r>
                <a:rPr lang="en-US" sz="900" dirty="0"/>
                <a:t>Energy Management System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124609" y="5116198"/>
              <a:ext cx="3431760" cy="121375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/>
                <a:t>SCADA</a:t>
              </a:r>
            </a:p>
            <a:p>
              <a:pPr algn="ctr"/>
              <a:r>
                <a:rPr lang="en-US" sz="825" dirty="0"/>
                <a:t>Supervisory Control and Data Acquisition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666750" y="3076575"/>
              <a:ext cx="4629870" cy="349529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99316" y="3076573"/>
              <a:ext cx="3494357" cy="841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System Control Center</a:t>
              </a:r>
              <a:endParaRPr lang="en-US" sz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87388" y="3986395"/>
            <a:ext cx="3117350" cy="700122"/>
            <a:chOff x="6569368" y="4710899"/>
            <a:chExt cx="5610519" cy="1239193"/>
          </a:xfrm>
        </p:grpSpPr>
        <p:sp>
          <p:nvSpPr>
            <p:cNvPr id="20" name="Rectangle 19"/>
            <p:cNvSpPr/>
            <p:nvPr/>
          </p:nvSpPr>
          <p:spPr>
            <a:xfrm>
              <a:off x="6569368" y="4710899"/>
              <a:ext cx="5610519" cy="1239193"/>
            </a:xfrm>
            <a:prstGeom prst="rect">
              <a:avLst/>
            </a:prstGeom>
            <a:noFill/>
            <a:ln w="19050"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636962" y="4889638"/>
              <a:ext cx="1135438" cy="9110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/>
                <a:t>Sensor Actuators, etc.,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8018088" y="4892951"/>
              <a:ext cx="1135438" cy="9110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/>
                <a:t>Sensor Actuators, etc.,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767864" y="4889636"/>
              <a:ext cx="1135438" cy="9110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25" dirty="0"/>
                <a:t>Sensor Actuators, etc.,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062027" y="3103290"/>
            <a:ext cx="3139277" cy="769750"/>
            <a:chOff x="2784440" y="3010829"/>
            <a:chExt cx="4565680" cy="1155186"/>
          </a:xfrm>
        </p:grpSpPr>
        <p:grpSp>
          <p:nvGrpSpPr>
            <p:cNvPr id="17" name="Group 16"/>
            <p:cNvGrpSpPr/>
            <p:nvPr/>
          </p:nvGrpSpPr>
          <p:grpSpPr>
            <a:xfrm>
              <a:off x="2784440" y="3010829"/>
              <a:ext cx="4565680" cy="1155186"/>
              <a:chOff x="6545719" y="2191687"/>
              <a:chExt cx="5398170" cy="2052582"/>
            </a:xfrm>
          </p:grpSpPr>
          <p:sp>
            <p:nvSpPr>
              <p:cNvPr id="13" name="Rectangle 12"/>
              <p:cNvSpPr/>
              <p:nvPr/>
            </p:nvSpPr>
            <p:spPr>
              <a:xfrm>
                <a:off x="6545719" y="2191687"/>
                <a:ext cx="5398170" cy="2052582"/>
              </a:xfrm>
              <a:prstGeom prst="rect">
                <a:avLst/>
              </a:prstGeom>
              <a:noFill/>
              <a:ln w="1905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6636963" y="2528657"/>
                <a:ext cx="1059237" cy="13384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dirty="0"/>
                  <a:t>RTU </a:t>
                </a:r>
              </a:p>
              <a:p>
                <a:pPr algn="ctr"/>
                <a:r>
                  <a:rPr lang="en-US" sz="825" dirty="0"/>
                  <a:t>Remote Terminal unit</a:t>
                </a:r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8008563" y="2522492"/>
                <a:ext cx="1059237" cy="13384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dirty="0"/>
                  <a:t>RTU </a:t>
                </a:r>
              </a:p>
              <a:p>
                <a:pPr algn="ctr"/>
                <a:r>
                  <a:rPr lang="en-US" sz="825" dirty="0"/>
                  <a:t>Remote Terminal unit</a:t>
                </a:r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10601924" y="2531153"/>
                <a:ext cx="1059237" cy="133849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25" dirty="0"/>
                  <a:t>RTU </a:t>
                </a:r>
              </a:p>
              <a:p>
                <a:pPr algn="ctr"/>
                <a:r>
                  <a:rPr lang="en-US" sz="825" dirty="0"/>
                  <a:t>Remote Terminal unit</a:t>
                </a: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5303988" y="3536312"/>
              <a:ext cx="431599" cy="74684"/>
              <a:chOff x="5837680" y="4158265"/>
              <a:chExt cx="431599" cy="74684"/>
            </a:xfrm>
          </p:grpSpPr>
          <p:sp>
            <p:nvSpPr>
              <p:cNvPr id="29" name="Oval 28"/>
              <p:cNvSpPr/>
              <p:nvPr/>
            </p:nvSpPr>
            <p:spPr>
              <a:xfrm flipH="1" flipV="1">
                <a:off x="6018690" y="4158265"/>
                <a:ext cx="75147" cy="69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 flipH="1" flipV="1">
                <a:off x="5837680" y="4163261"/>
                <a:ext cx="75147" cy="69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 flipH="1" flipV="1">
                <a:off x="6194132" y="4158265"/>
                <a:ext cx="75147" cy="69688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032" name="Picture 8" descr="http://www.electricpowerengineering.com/images/transmission-towers-3H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089" y="4820662"/>
            <a:ext cx="3117861" cy="94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Oval 35"/>
          <p:cNvSpPr/>
          <p:nvPr/>
        </p:nvSpPr>
        <p:spPr>
          <a:xfrm flipH="1" flipV="1">
            <a:off x="3918881" y="4321969"/>
            <a:ext cx="51670" cy="46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 flipH="1" flipV="1">
            <a:off x="3794422" y="4325298"/>
            <a:ext cx="51670" cy="46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 flipH="1" flipV="1">
            <a:off x="4039512" y="4321969"/>
            <a:ext cx="51670" cy="464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urved Connector 33"/>
          <p:cNvCxnSpPr>
            <a:stCxn id="8" idx="1"/>
            <a:endCxn id="10" idx="1"/>
          </p:cNvCxnSpPr>
          <p:nvPr/>
        </p:nvCxnSpPr>
        <p:spPr>
          <a:xfrm rot="10800000" flipV="1">
            <a:off x="2639203" y="2304442"/>
            <a:ext cx="3689" cy="412360"/>
          </a:xfrm>
          <a:prstGeom prst="curvedConnector3">
            <a:avLst>
              <a:gd name="adj1" fmla="val 4747286"/>
            </a:avLst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1" name="Curved Connector 40"/>
          <p:cNvCxnSpPr>
            <a:stCxn id="9" idx="1"/>
            <a:endCxn id="7" idx="1"/>
          </p:cNvCxnSpPr>
          <p:nvPr/>
        </p:nvCxnSpPr>
        <p:spPr>
          <a:xfrm rot="10800000" flipH="1">
            <a:off x="2394511" y="1364009"/>
            <a:ext cx="148772" cy="1081513"/>
          </a:xfrm>
          <a:prstGeom prst="curvedConnector3">
            <a:avLst>
              <a:gd name="adj1" fmla="val -250055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Curved Connector 43"/>
          <p:cNvCxnSpPr>
            <a:stCxn id="7" idx="3"/>
            <a:endCxn id="9" idx="3"/>
          </p:cNvCxnSpPr>
          <p:nvPr/>
        </p:nvCxnSpPr>
        <p:spPr>
          <a:xfrm>
            <a:off x="4748842" y="1364008"/>
            <a:ext cx="119979" cy="1081513"/>
          </a:xfrm>
          <a:prstGeom prst="curvedConnector3">
            <a:avLst>
              <a:gd name="adj1" fmla="val 366927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Curved Connector 46"/>
          <p:cNvCxnSpPr/>
          <p:nvPr/>
        </p:nvCxnSpPr>
        <p:spPr>
          <a:xfrm rot="10800000" flipH="1">
            <a:off x="2074336" y="2520711"/>
            <a:ext cx="311483" cy="771362"/>
          </a:xfrm>
          <a:prstGeom prst="curvedConnector4">
            <a:avLst>
              <a:gd name="adj1" fmla="val -144358"/>
              <a:gd name="adj2" fmla="val 102627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2" name="Curved Connector 51"/>
          <p:cNvCxnSpPr>
            <a:endCxn id="13" idx="3"/>
          </p:cNvCxnSpPr>
          <p:nvPr/>
        </p:nvCxnSpPr>
        <p:spPr>
          <a:xfrm rot="16200000" flipH="1">
            <a:off x="4622144" y="2909005"/>
            <a:ext cx="825837" cy="332483"/>
          </a:xfrm>
          <a:prstGeom prst="curvedConnector4">
            <a:avLst>
              <a:gd name="adj1" fmla="val -722"/>
              <a:gd name="adj2" fmla="val 250808"/>
            </a:avLst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41" name="Curved Connector 1040"/>
          <p:cNvCxnSpPr>
            <a:endCxn id="20" idx="3"/>
          </p:cNvCxnSpPr>
          <p:nvPr/>
        </p:nvCxnSpPr>
        <p:spPr>
          <a:xfrm rot="16200000" flipH="1">
            <a:off x="4841488" y="3973206"/>
            <a:ext cx="723066" cy="3433"/>
          </a:xfrm>
          <a:prstGeom prst="curvedConnector4">
            <a:avLst>
              <a:gd name="adj1" fmla="val 1474"/>
              <a:gd name="adj2" fmla="val 17388792"/>
            </a:avLst>
          </a:prstGeom>
          <a:ln>
            <a:prstDash val="sys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5" name="Curved Connector 104"/>
          <p:cNvCxnSpPr>
            <a:endCxn id="1032" idx="3"/>
          </p:cNvCxnSpPr>
          <p:nvPr/>
        </p:nvCxnSpPr>
        <p:spPr>
          <a:xfrm rot="16200000" flipH="1">
            <a:off x="4791358" y="4851472"/>
            <a:ext cx="851540" cy="31646"/>
          </a:xfrm>
          <a:prstGeom prst="curvedConnector4">
            <a:avLst>
              <a:gd name="adj1" fmla="val -531"/>
              <a:gd name="adj2" fmla="val 1991084"/>
            </a:avLst>
          </a:prstGeom>
          <a:ln>
            <a:prstDash val="sys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060" name="Picture 10" descr="http://vector.me/files/images/1/5/156295/round_error_warning_button_clip_ar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405" y="1700156"/>
            <a:ext cx="217910" cy="2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10" descr="http://vector.me/files/images/1/5/156295/round_error_warning_button_clip_ar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394" y="2899367"/>
            <a:ext cx="217910" cy="2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6" name="Picture 10" descr="http://vector.me/files/images/1/5/156295/round_error_warning_button_clip_ar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591" y="3795416"/>
            <a:ext cx="217910" cy="2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10" descr="http://vector.me/files/images/1/5/156295/round_error_warning_button_clip_ar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4349" y="4691465"/>
            <a:ext cx="217910" cy="2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8" name="Rectangle 147"/>
          <p:cNvSpPr/>
          <p:nvPr/>
        </p:nvSpPr>
        <p:spPr>
          <a:xfrm>
            <a:off x="630141" y="1095255"/>
            <a:ext cx="111953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BLP</a:t>
            </a:r>
          </a:p>
        </p:txBody>
      </p:sp>
      <p:cxnSp>
        <p:nvCxnSpPr>
          <p:cNvPr id="143" name="Curved Connector 142"/>
          <p:cNvCxnSpPr>
            <a:endCxn id="13" idx="1"/>
          </p:cNvCxnSpPr>
          <p:nvPr/>
        </p:nvCxnSpPr>
        <p:spPr>
          <a:xfrm rot="16200000" flipV="1">
            <a:off x="1706429" y="3843763"/>
            <a:ext cx="745332" cy="34136"/>
          </a:xfrm>
          <a:prstGeom prst="curvedConnector4">
            <a:avLst>
              <a:gd name="adj1" fmla="val -2362"/>
              <a:gd name="adj2" fmla="val 2263548"/>
            </a:avLst>
          </a:prstGeom>
          <a:ln>
            <a:prstDash val="dashDot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8" name="Curved Connector 197"/>
          <p:cNvCxnSpPr/>
          <p:nvPr/>
        </p:nvCxnSpPr>
        <p:spPr>
          <a:xfrm rot="10800000" flipH="1">
            <a:off x="2394512" y="1364010"/>
            <a:ext cx="148772" cy="1081513"/>
          </a:xfrm>
          <a:prstGeom prst="curvedConnector3">
            <a:avLst>
              <a:gd name="adj1" fmla="val -250055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99" name="Curved Connector 198"/>
          <p:cNvCxnSpPr/>
          <p:nvPr/>
        </p:nvCxnSpPr>
        <p:spPr>
          <a:xfrm>
            <a:off x="4748843" y="1364009"/>
            <a:ext cx="119979" cy="1081513"/>
          </a:xfrm>
          <a:prstGeom prst="curvedConnector3">
            <a:avLst>
              <a:gd name="adj1" fmla="val 366927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0" name="Curved Connector 199"/>
          <p:cNvCxnSpPr/>
          <p:nvPr/>
        </p:nvCxnSpPr>
        <p:spPr>
          <a:xfrm rot="10800000" flipH="1">
            <a:off x="2074336" y="2520712"/>
            <a:ext cx="311483" cy="771362"/>
          </a:xfrm>
          <a:prstGeom prst="curvedConnector4">
            <a:avLst>
              <a:gd name="adj1" fmla="val -144358"/>
              <a:gd name="adj2" fmla="val 102627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1" name="Curved Connector 200"/>
          <p:cNvCxnSpPr/>
          <p:nvPr/>
        </p:nvCxnSpPr>
        <p:spPr>
          <a:xfrm rot="16200000" flipH="1">
            <a:off x="4622144" y="2909005"/>
            <a:ext cx="825837" cy="332483"/>
          </a:xfrm>
          <a:prstGeom prst="curvedConnector4">
            <a:avLst>
              <a:gd name="adj1" fmla="val -722"/>
              <a:gd name="adj2" fmla="val 250808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02" name="Curved Connector 201"/>
          <p:cNvCxnSpPr/>
          <p:nvPr/>
        </p:nvCxnSpPr>
        <p:spPr>
          <a:xfrm rot="10800000">
            <a:off x="2087388" y="4346852"/>
            <a:ext cx="27702" cy="946215"/>
          </a:xfrm>
          <a:prstGeom prst="curvedConnector3">
            <a:avLst>
              <a:gd name="adj1" fmla="val 2096854"/>
            </a:avLst>
          </a:prstGeom>
          <a:ln cmpd="dbl">
            <a:prstDash val="sys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2543284" y="940263"/>
            <a:ext cx="2338696" cy="1034606"/>
            <a:chOff x="3391045" y="110684"/>
            <a:chExt cx="3118261" cy="1379474"/>
          </a:xfrm>
        </p:grpSpPr>
        <p:grpSp>
          <p:nvGrpSpPr>
            <p:cNvPr id="26" name="Group 25"/>
            <p:cNvGrpSpPr/>
            <p:nvPr/>
          </p:nvGrpSpPr>
          <p:grpSpPr>
            <a:xfrm>
              <a:off x="3391045" y="110684"/>
              <a:ext cx="2940744" cy="1129985"/>
              <a:chOff x="189780" y="265398"/>
              <a:chExt cx="4981545" cy="1826474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1445" y="475042"/>
                <a:ext cx="1172653" cy="703592"/>
              </a:xfrm>
              <a:prstGeom prst="rect">
                <a:avLst/>
              </a:prstGeom>
            </p:spPr>
          </p:pic>
          <p:pic>
            <p:nvPicPr>
              <p:cNvPr id="1028" name="Picture 4" descr="Image result for laptop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9279" y="389762"/>
                <a:ext cx="801957" cy="8019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0489" y="1387707"/>
                <a:ext cx="4315094" cy="441114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189780" y="265398"/>
                <a:ext cx="4981545" cy="1826474"/>
              </a:xfrm>
              <a:prstGeom prst="rect">
                <a:avLst/>
              </a:prstGeom>
              <a:noFill/>
              <a:ln w="19050"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3" name="TextBox 202"/>
            <p:cNvSpPr txBox="1"/>
            <p:nvPr/>
          </p:nvSpPr>
          <p:spPr>
            <a:xfrm>
              <a:off x="5181667" y="1028493"/>
              <a:ext cx="132763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dirty="0"/>
                <a:t>Business Network</a:t>
              </a:r>
            </a:p>
          </p:txBody>
        </p:sp>
        <p:sp>
          <p:nvSpPr>
            <p:cNvPr id="2" name="Left-Right Arrow 1"/>
            <p:cNvSpPr/>
            <p:nvPr/>
          </p:nvSpPr>
          <p:spPr>
            <a:xfrm>
              <a:off x="3883648" y="714811"/>
              <a:ext cx="1879129" cy="45719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4322577" y="662767"/>
              <a:ext cx="0" cy="6199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294067" y="662768"/>
              <a:ext cx="0" cy="6199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822891" y="748006"/>
              <a:ext cx="0" cy="61995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/>
          <p:cNvSpPr txBox="1"/>
          <p:nvPr/>
        </p:nvSpPr>
        <p:spPr>
          <a:xfrm>
            <a:off x="2520936" y="937021"/>
            <a:ext cx="16125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1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2388271" y="1904764"/>
            <a:ext cx="16125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2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2044319" y="3063154"/>
            <a:ext cx="16125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3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054944" y="3944242"/>
            <a:ext cx="16125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4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096164" y="4808530"/>
            <a:ext cx="16125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5</a:t>
            </a:r>
            <a:endParaRPr lang="en-US" dirty="0"/>
          </a:p>
        </p:txBody>
      </p:sp>
      <p:grpSp>
        <p:nvGrpSpPr>
          <p:cNvPr id="46" name="Group 45"/>
          <p:cNvGrpSpPr/>
          <p:nvPr/>
        </p:nvGrpSpPr>
        <p:grpSpPr>
          <a:xfrm>
            <a:off x="7351738" y="4712105"/>
            <a:ext cx="1697628" cy="1095633"/>
            <a:chOff x="8562975" y="693764"/>
            <a:chExt cx="2263504" cy="1460844"/>
          </a:xfrm>
        </p:grpSpPr>
        <p:cxnSp>
          <p:nvCxnSpPr>
            <p:cNvPr id="42" name="Straight Arrow Connector 41"/>
            <p:cNvCxnSpPr/>
            <p:nvPr/>
          </p:nvCxnSpPr>
          <p:spPr>
            <a:xfrm>
              <a:off x="8924925" y="1028493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9466704" y="897688"/>
              <a:ext cx="863912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88" dirty="0"/>
                <a:t>Messages</a:t>
              </a: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8924925" y="1230937"/>
              <a:ext cx="457200" cy="0"/>
            </a:xfrm>
            <a:prstGeom prst="straightConnector1">
              <a:avLst/>
            </a:prstGeom>
            <a:ln>
              <a:prstDash val="sysDash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9466704" y="1123875"/>
              <a:ext cx="810479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88" dirty="0"/>
                <a:t>Actuation</a:t>
              </a:r>
            </a:p>
          </p:txBody>
        </p:sp>
        <p:cxnSp>
          <p:nvCxnSpPr>
            <p:cNvPr id="73" name="Straight Arrow Connector 72"/>
            <p:cNvCxnSpPr/>
            <p:nvPr/>
          </p:nvCxnSpPr>
          <p:spPr>
            <a:xfrm>
              <a:off x="8924925" y="1428665"/>
              <a:ext cx="457200" cy="0"/>
            </a:xfrm>
            <a:prstGeom prst="straightConnector1">
              <a:avLst/>
            </a:prstGeom>
            <a:ln>
              <a:prstDash val="dashDot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/>
            <p:nvPr/>
          </p:nvSpPr>
          <p:spPr>
            <a:xfrm>
              <a:off x="9466704" y="1342857"/>
              <a:ext cx="1282831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88" dirty="0"/>
                <a:t>Sensor Readings</a:t>
              </a:r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8924925" y="1658295"/>
              <a:ext cx="457200" cy="0"/>
            </a:xfrm>
            <a:prstGeom prst="straightConnector1">
              <a:avLst/>
            </a:prstGeom>
            <a:ln cmpd="dbl">
              <a:prstDash val="sysDash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6" name="TextBox 75"/>
            <p:cNvSpPr txBox="1"/>
            <p:nvPr/>
          </p:nvSpPr>
          <p:spPr>
            <a:xfrm>
              <a:off x="9466704" y="1550031"/>
              <a:ext cx="1359775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88" dirty="0"/>
                <a:t>Physical Readings</a:t>
              </a:r>
            </a:p>
          </p:txBody>
        </p:sp>
        <p:cxnSp>
          <p:nvCxnSpPr>
            <p:cNvPr id="77" name="Straight Arrow Connector 76"/>
            <p:cNvCxnSpPr/>
            <p:nvPr/>
          </p:nvCxnSpPr>
          <p:spPr>
            <a:xfrm>
              <a:off x="8924925" y="1864355"/>
              <a:ext cx="457200" cy="0"/>
            </a:xfrm>
            <a:prstGeom prst="straightConnector1">
              <a:avLst/>
            </a:prstGeom>
            <a:ln cmpd="sng">
              <a:prstDash val="sysDot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8" name="TextBox 77"/>
            <p:cNvSpPr txBox="1"/>
            <p:nvPr/>
          </p:nvSpPr>
          <p:spPr>
            <a:xfrm>
              <a:off x="9466703" y="1769013"/>
              <a:ext cx="682239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88" dirty="0"/>
                <a:t>Control</a:t>
              </a: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562975" y="693764"/>
              <a:ext cx="2200275" cy="1460844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 flipV="1">
            <a:off x="7418564" y="1136340"/>
            <a:ext cx="208177" cy="3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7623201" y="984057"/>
            <a:ext cx="1181105" cy="358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to market and other systems</a:t>
            </a:r>
          </a:p>
        </p:txBody>
      </p:sp>
      <p:grpSp>
        <p:nvGrpSpPr>
          <p:cNvPr id="82" name="Group 81"/>
          <p:cNvGrpSpPr/>
          <p:nvPr/>
        </p:nvGrpSpPr>
        <p:grpSpPr>
          <a:xfrm>
            <a:off x="6538033" y="2117626"/>
            <a:ext cx="2333828" cy="1165031"/>
            <a:chOff x="7906716" y="2094538"/>
            <a:chExt cx="3111771" cy="1553375"/>
          </a:xfrm>
        </p:grpSpPr>
        <p:sp>
          <p:nvSpPr>
            <p:cNvPr id="83" name="Rectangle 82"/>
            <p:cNvSpPr/>
            <p:nvPr/>
          </p:nvSpPr>
          <p:spPr>
            <a:xfrm>
              <a:off x="7906716" y="2094538"/>
              <a:ext cx="3111771" cy="1553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8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04865" y="2206570"/>
              <a:ext cx="1075892" cy="555188"/>
            </a:xfrm>
            <a:prstGeom prst="rect">
              <a:avLst/>
            </a:prstGeom>
          </p:spPr>
        </p:pic>
        <p:pic>
          <p:nvPicPr>
            <p:cNvPr id="85" name="Picture 4" descr="http://www.dbmarketing.com/wp-content/uploads/2010/03/Artic287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4865" y="2918279"/>
              <a:ext cx="1325501" cy="666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6" name="Straight Arrow Connector 85"/>
          <p:cNvCxnSpPr>
            <a:endCxn id="84" idx="1"/>
          </p:cNvCxnSpPr>
          <p:nvPr/>
        </p:nvCxnSpPr>
        <p:spPr>
          <a:xfrm>
            <a:off x="4780630" y="2385060"/>
            <a:ext cx="1831015" cy="2478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>
            <a:off x="4768779" y="2775824"/>
            <a:ext cx="1842866" cy="3294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92" name="Group 91"/>
          <p:cNvGrpSpPr/>
          <p:nvPr/>
        </p:nvGrpSpPr>
        <p:grpSpPr>
          <a:xfrm>
            <a:off x="6538033" y="892912"/>
            <a:ext cx="2333828" cy="1165031"/>
            <a:chOff x="7906716" y="2094538"/>
            <a:chExt cx="3111771" cy="1553375"/>
          </a:xfrm>
        </p:grpSpPr>
        <p:sp>
          <p:nvSpPr>
            <p:cNvPr id="93" name="Rectangle 92"/>
            <p:cNvSpPr/>
            <p:nvPr/>
          </p:nvSpPr>
          <p:spPr>
            <a:xfrm>
              <a:off x="7906716" y="2094538"/>
              <a:ext cx="3111771" cy="1553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04865" y="2206570"/>
              <a:ext cx="1075892" cy="555188"/>
            </a:xfrm>
            <a:prstGeom prst="rect">
              <a:avLst/>
            </a:prstGeom>
          </p:spPr>
        </p:pic>
        <p:pic>
          <p:nvPicPr>
            <p:cNvPr id="95" name="Picture 4" descr="http://www.dbmarketing.com/wp-content/uploads/2010/03/Artic287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4865" y="2918279"/>
              <a:ext cx="1325501" cy="666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96" name="Straight Arrow Connector 95"/>
          <p:cNvCxnSpPr>
            <a:endCxn id="94" idx="1"/>
          </p:cNvCxnSpPr>
          <p:nvPr/>
        </p:nvCxnSpPr>
        <p:spPr>
          <a:xfrm flipV="1">
            <a:off x="4897615" y="1185132"/>
            <a:ext cx="1714030" cy="105494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4881980" y="1544177"/>
            <a:ext cx="1730544" cy="11985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98" name="Group 97"/>
          <p:cNvGrpSpPr/>
          <p:nvPr/>
        </p:nvGrpSpPr>
        <p:grpSpPr>
          <a:xfrm>
            <a:off x="6509899" y="3344518"/>
            <a:ext cx="2333828" cy="1165031"/>
            <a:chOff x="7906716" y="2094538"/>
            <a:chExt cx="3111771" cy="1553375"/>
          </a:xfrm>
        </p:grpSpPr>
        <p:sp>
          <p:nvSpPr>
            <p:cNvPr id="99" name="Rectangle 98"/>
            <p:cNvSpPr/>
            <p:nvPr/>
          </p:nvSpPr>
          <p:spPr>
            <a:xfrm>
              <a:off x="7906716" y="2094538"/>
              <a:ext cx="3111771" cy="15533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0" name="Picture 9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04865" y="2206570"/>
              <a:ext cx="1075892" cy="555188"/>
            </a:xfrm>
            <a:prstGeom prst="rect">
              <a:avLst/>
            </a:prstGeom>
          </p:spPr>
        </p:pic>
        <p:pic>
          <p:nvPicPr>
            <p:cNvPr id="101" name="Picture 4" descr="http://www.dbmarketing.com/wp-content/uploads/2010/03/Artic287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4865" y="2918279"/>
              <a:ext cx="1325501" cy="6665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2" name="Straight Arrow Connector 101"/>
          <p:cNvCxnSpPr/>
          <p:nvPr/>
        </p:nvCxnSpPr>
        <p:spPr>
          <a:xfrm>
            <a:off x="4955842" y="2230349"/>
            <a:ext cx="1627669" cy="140638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>
            <a:off x="4934169" y="2793364"/>
            <a:ext cx="1649342" cy="13870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/>
          <p:nvPr/>
        </p:nvCxnSpPr>
        <p:spPr>
          <a:xfrm flipV="1">
            <a:off x="7418564" y="2343909"/>
            <a:ext cx="208177" cy="3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8" name="Rectangle 117"/>
          <p:cNvSpPr/>
          <p:nvPr/>
        </p:nvSpPr>
        <p:spPr>
          <a:xfrm>
            <a:off x="7623201" y="2191626"/>
            <a:ext cx="1181105" cy="358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to market and other systems</a:t>
            </a:r>
          </a:p>
        </p:txBody>
      </p:sp>
      <p:cxnSp>
        <p:nvCxnSpPr>
          <p:cNvPr id="119" name="Straight Arrow Connector 118"/>
          <p:cNvCxnSpPr/>
          <p:nvPr/>
        </p:nvCxnSpPr>
        <p:spPr>
          <a:xfrm flipV="1">
            <a:off x="7401134" y="3630940"/>
            <a:ext cx="208177" cy="33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7605771" y="3478657"/>
            <a:ext cx="1181105" cy="358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to market and other systems</a:t>
            </a:r>
          </a:p>
        </p:txBody>
      </p:sp>
      <p:pic>
        <p:nvPicPr>
          <p:cNvPr id="104" name="Picture 10" descr="http://vector.me/files/images/1/5/156295/round_error_warning_button_clip_art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120" y="2901840"/>
            <a:ext cx="217910" cy="217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11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1" grpId="1" animBg="1"/>
      <p:bldP spid="118" grpId="0" animBg="1"/>
      <p:bldP spid="120" grpId="0" animBg="1"/>
      <p:bldP spid="120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24365" y="862578"/>
            <a:ext cx="1119537" cy="692497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en-US" sz="405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BLP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3519578" y="2000489"/>
            <a:ext cx="0" cy="3680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4300886" y="2000489"/>
            <a:ext cx="0" cy="3915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10" descr="http://vector.me/files/images/1/5/156295/round_error_warning_button_clip_ar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5169" y="2101574"/>
            <a:ext cx="148507" cy="14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2228851" y="2383164"/>
            <a:ext cx="5804807" cy="2726046"/>
            <a:chOff x="2971800" y="2034552"/>
            <a:chExt cx="7739743" cy="3634728"/>
          </a:xfrm>
        </p:grpSpPr>
        <p:sp>
          <p:nvSpPr>
            <p:cNvPr id="9" name="Oval 8"/>
            <p:cNvSpPr/>
            <p:nvPr/>
          </p:nvSpPr>
          <p:spPr>
            <a:xfrm flipH="1" flipV="1">
              <a:off x="5831567" y="5036077"/>
              <a:ext cx="68893" cy="619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 flipH="1" flipV="1">
              <a:off x="5665622" y="5040516"/>
              <a:ext cx="68893" cy="619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 flipH="1" flipV="1">
              <a:off x="5992408" y="5036077"/>
              <a:ext cx="68893" cy="6191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Curved Connector 17"/>
            <p:cNvCxnSpPr>
              <a:stCxn id="47" idx="1"/>
              <a:endCxn id="46" idx="1"/>
            </p:cNvCxnSpPr>
            <p:nvPr/>
          </p:nvCxnSpPr>
          <p:spPr>
            <a:xfrm rot="10800000" flipH="1">
              <a:off x="4125328" y="2561577"/>
              <a:ext cx="4919" cy="549813"/>
            </a:xfrm>
            <a:prstGeom prst="curvedConnector3">
              <a:avLst>
                <a:gd name="adj1" fmla="val -4647286"/>
              </a:avLst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2971800" y="2034552"/>
              <a:ext cx="7739743" cy="3634728"/>
              <a:chOff x="2971800" y="2034552"/>
              <a:chExt cx="7739743" cy="3634728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3776923" y="2087282"/>
                <a:ext cx="3029319" cy="1478989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1" name="Group 20"/>
              <p:cNvGrpSpPr/>
              <p:nvPr/>
            </p:nvGrpSpPr>
            <p:grpSpPr>
              <a:xfrm>
                <a:off x="2971800" y="2034552"/>
                <a:ext cx="7739743" cy="3634728"/>
                <a:chOff x="2971800" y="2034552"/>
                <a:chExt cx="7739743" cy="3634728"/>
              </a:xfrm>
            </p:grpSpPr>
            <p:cxnSp>
              <p:nvCxnSpPr>
                <p:cNvPr id="22" name="Straight Arrow Connector 21"/>
                <p:cNvCxnSpPr>
                  <a:stCxn id="30" idx="3"/>
                </p:cNvCxnSpPr>
                <p:nvPr/>
              </p:nvCxnSpPr>
              <p:spPr>
                <a:xfrm flipV="1">
                  <a:off x="8659558" y="2458173"/>
                  <a:ext cx="277570" cy="4415"/>
                </a:xfrm>
                <a:prstGeom prst="straightConnector1">
                  <a:avLst/>
                </a:prstGeom>
                <a:ln>
                  <a:headEnd type="triangle"/>
                  <a:tailEnd type="triangle"/>
                </a:ln>
              </p:spPr>
              <p:style>
                <a:lnRef idx="3">
                  <a:schemeClr val="accent6"/>
                </a:lnRef>
                <a:fillRef idx="0">
                  <a:schemeClr val="accent6"/>
                </a:fillRef>
                <a:effectRef idx="2">
                  <a:schemeClr val="accent6"/>
                </a:effectRef>
                <a:fontRef idx="minor">
                  <a:schemeClr val="tx1"/>
                </a:fontRef>
              </p:style>
            </p:cxnSp>
            <p:sp>
              <p:nvSpPr>
                <p:cNvPr id="23" name="Rectangle 22"/>
                <p:cNvSpPr/>
                <p:nvPr/>
              </p:nvSpPr>
              <p:spPr>
                <a:xfrm>
                  <a:off x="8917965" y="2219410"/>
                  <a:ext cx="1574807" cy="477525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dirty="0"/>
                    <a:t>Data to market and other systems</a:t>
                  </a:r>
                </a:p>
              </p:txBody>
            </p:sp>
            <p:grpSp>
              <p:nvGrpSpPr>
                <p:cNvPr id="24" name="Group 23"/>
                <p:cNvGrpSpPr/>
                <p:nvPr/>
              </p:nvGrpSpPr>
              <p:grpSpPr>
                <a:xfrm>
                  <a:off x="2971800" y="2034552"/>
                  <a:ext cx="7739743" cy="3634728"/>
                  <a:chOff x="2971800" y="2034552"/>
                  <a:chExt cx="7739743" cy="3634728"/>
                </a:xfrm>
              </p:grpSpPr>
              <p:grpSp>
                <p:nvGrpSpPr>
                  <p:cNvPr id="25" name="Group 24"/>
                  <p:cNvGrpSpPr/>
                  <p:nvPr/>
                </p:nvGrpSpPr>
                <p:grpSpPr>
                  <a:xfrm>
                    <a:off x="2971800" y="2034552"/>
                    <a:ext cx="7739743" cy="3634728"/>
                    <a:chOff x="2365406" y="1402566"/>
                    <a:chExt cx="7739743" cy="3634728"/>
                  </a:xfrm>
                </p:grpSpPr>
                <p:grpSp>
                  <p:nvGrpSpPr>
                    <p:cNvPr id="32" name="Group 31"/>
                    <p:cNvGrpSpPr/>
                    <p:nvPr/>
                  </p:nvGrpSpPr>
                  <p:grpSpPr>
                    <a:xfrm>
                      <a:off x="2365406" y="1402566"/>
                      <a:ext cx="7739743" cy="3634728"/>
                      <a:chOff x="-494234" y="3047115"/>
                      <a:chExt cx="10861819" cy="9032367"/>
                    </a:xfrm>
                  </p:grpSpPr>
                  <p:sp>
                    <p:nvSpPr>
                      <p:cNvPr id="46" name="Rectangle 45"/>
                      <p:cNvSpPr/>
                      <p:nvPr/>
                    </p:nvSpPr>
                    <p:spPr>
                      <a:xfrm>
                        <a:off x="1131512" y="3797603"/>
                        <a:ext cx="3424857" cy="1118350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900" dirty="0"/>
                          <a:t>EMS </a:t>
                        </a:r>
                      </a:p>
                      <a:p>
                        <a:pPr algn="ctr"/>
                        <a:r>
                          <a:rPr lang="en-US" sz="900" dirty="0"/>
                          <a:t>Energy Management System</a:t>
                        </a:r>
                      </a:p>
                    </p:txBody>
                  </p:sp>
                  <p:sp>
                    <p:nvSpPr>
                      <p:cNvPr id="47" name="Rectangle 46"/>
                      <p:cNvSpPr/>
                      <p:nvPr/>
                    </p:nvSpPr>
                    <p:spPr>
                      <a:xfrm>
                        <a:off x="1124609" y="5116198"/>
                        <a:ext cx="3431760" cy="1213750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825" dirty="0"/>
                          <a:t>SCADA</a:t>
                        </a:r>
                      </a:p>
                      <a:p>
                        <a:pPr algn="ctr"/>
                        <a:r>
                          <a:rPr lang="en-US" sz="825" dirty="0"/>
                          <a:t>Supervisory Control and Data Acquisition</a:t>
                        </a:r>
                      </a:p>
                    </p:txBody>
                  </p:sp>
                  <p:sp>
                    <p:nvSpPr>
                      <p:cNvPr id="48" name="Rectangle 47"/>
                      <p:cNvSpPr/>
                      <p:nvPr/>
                    </p:nvSpPr>
                    <p:spPr>
                      <a:xfrm>
                        <a:off x="-494234" y="3047115"/>
                        <a:ext cx="10861819" cy="9032367"/>
                      </a:xfrm>
                      <a:prstGeom prst="rect">
                        <a:avLst/>
                      </a:prstGeom>
                      <a:noFill/>
                      <a:ln w="19050">
                        <a:prstDash val="sysDot"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US"/>
                      </a:p>
                    </p:txBody>
                  </p:sp>
                  <p:sp>
                    <p:nvSpPr>
                      <p:cNvPr id="49" name="TextBox 48"/>
                      <p:cNvSpPr txBox="1"/>
                      <p:nvPr/>
                    </p:nvSpPr>
                    <p:spPr>
                      <a:xfrm>
                        <a:off x="741044" y="3076574"/>
                        <a:ext cx="3494357" cy="84131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en-US" sz="1050" dirty="0"/>
                          <a:t>System Control Center</a:t>
                        </a:r>
                        <a:endParaRPr lang="en-US" sz="1200" dirty="0"/>
                      </a:p>
                    </p:txBody>
                  </p:sp>
                </p:grpSp>
                <p:grpSp>
                  <p:nvGrpSpPr>
                    <p:cNvPr id="33" name="Group 32"/>
                    <p:cNvGrpSpPr/>
                    <p:nvPr/>
                  </p:nvGrpSpPr>
                  <p:grpSpPr>
                    <a:xfrm>
                      <a:off x="2820119" y="4155541"/>
                      <a:ext cx="3944777" cy="686332"/>
                      <a:chOff x="6619225" y="4688789"/>
                      <a:chExt cx="5324774" cy="911088"/>
                    </a:xfrm>
                  </p:grpSpPr>
                  <p:sp>
                    <p:nvSpPr>
                      <p:cNvPr id="43" name="Rectangle 42"/>
                      <p:cNvSpPr/>
                      <p:nvPr/>
                    </p:nvSpPr>
                    <p:spPr>
                      <a:xfrm>
                        <a:off x="6619225" y="4688790"/>
                        <a:ext cx="1135438" cy="911087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825" dirty="0"/>
                          <a:t>Sensor Actuators, etc.,</a:t>
                        </a:r>
                      </a:p>
                    </p:txBody>
                  </p:sp>
                  <p:sp>
                    <p:nvSpPr>
                      <p:cNvPr id="44" name="Rectangle 43"/>
                      <p:cNvSpPr/>
                      <p:nvPr/>
                    </p:nvSpPr>
                    <p:spPr>
                      <a:xfrm>
                        <a:off x="8028017" y="4688789"/>
                        <a:ext cx="1135438" cy="911088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825" dirty="0"/>
                          <a:t>Sensor Actuators, etc.,</a:t>
                        </a:r>
                      </a:p>
                    </p:txBody>
                  </p:sp>
                  <p:sp>
                    <p:nvSpPr>
                      <p:cNvPr id="45" name="Rectangle 44"/>
                      <p:cNvSpPr/>
                      <p:nvPr/>
                    </p:nvSpPr>
                    <p:spPr>
                      <a:xfrm>
                        <a:off x="10808561" y="4688789"/>
                        <a:ext cx="1135438" cy="911087"/>
                      </a:xfrm>
                      <a:prstGeom prst="rect">
                        <a:avLst/>
                      </a:prstGeom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sz="825" dirty="0"/>
                          <a:t>Sensor Actuators, etc.,</a:t>
                        </a:r>
                      </a:p>
                    </p:txBody>
                  </p:sp>
                </p:grpSp>
                <p:grpSp>
                  <p:nvGrpSpPr>
                    <p:cNvPr id="34" name="Group 33"/>
                    <p:cNvGrpSpPr/>
                    <p:nvPr/>
                  </p:nvGrpSpPr>
                  <p:grpSpPr>
                    <a:xfrm>
                      <a:off x="2820119" y="3160129"/>
                      <a:ext cx="3895728" cy="673605"/>
                      <a:chOff x="2861613" y="3197006"/>
                      <a:chExt cx="4249381" cy="758174"/>
                    </a:xfrm>
                  </p:grpSpPr>
                  <p:grpSp>
                    <p:nvGrpSpPr>
                      <p:cNvPr id="35" name="Group 34"/>
                      <p:cNvGrpSpPr/>
                      <p:nvPr/>
                    </p:nvGrpSpPr>
                    <p:grpSpPr>
                      <a:xfrm>
                        <a:off x="2861613" y="3197006"/>
                        <a:ext cx="4249381" cy="758174"/>
                        <a:chOff x="6636963" y="2522492"/>
                        <a:chExt cx="5024198" cy="1347154"/>
                      </a:xfrm>
                    </p:grpSpPr>
                    <p:sp>
                      <p:nvSpPr>
                        <p:cNvPr id="40" name="Rectangle 39"/>
                        <p:cNvSpPr/>
                        <p:nvPr/>
                      </p:nvSpPr>
                      <p:spPr>
                        <a:xfrm>
                          <a:off x="6636963" y="2528657"/>
                          <a:ext cx="1059237" cy="1338493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825" dirty="0"/>
                            <a:t>RTU </a:t>
                          </a:r>
                        </a:p>
                        <a:p>
                          <a:pPr algn="ctr"/>
                          <a:r>
                            <a:rPr lang="en-US" sz="825" dirty="0"/>
                            <a:t>Remote Terminal unit</a:t>
                          </a:r>
                        </a:p>
                      </p:txBody>
                    </p:sp>
                    <p:sp>
                      <p:nvSpPr>
                        <p:cNvPr id="41" name="Rectangle 40"/>
                        <p:cNvSpPr/>
                        <p:nvPr/>
                      </p:nvSpPr>
                      <p:spPr>
                        <a:xfrm>
                          <a:off x="8008563" y="2522492"/>
                          <a:ext cx="1059237" cy="1338493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825" dirty="0"/>
                            <a:t>RTU </a:t>
                          </a:r>
                        </a:p>
                        <a:p>
                          <a:pPr algn="ctr"/>
                          <a:r>
                            <a:rPr lang="en-US" sz="825" dirty="0"/>
                            <a:t>Remote Terminal unit</a:t>
                          </a:r>
                        </a:p>
                      </p:txBody>
                    </p:sp>
                    <p:sp>
                      <p:nvSpPr>
                        <p:cNvPr id="42" name="Rectangle 41"/>
                        <p:cNvSpPr/>
                        <p:nvPr/>
                      </p:nvSpPr>
                      <p:spPr>
                        <a:xfrm>
                          <a:off x="10601924" y="2531153"/>
                          <a:ext cx="1059237" cy="1338493"/>
                        </a:xfrm>
                        <a:prstGeom prst="rect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sz="825" dirty="0"/>
                            <a:t>RTU </a:t>
                          </a:r>
                        </a:p>
                        <a:p>
                          <a:pPr algn="ctr"/>
                          <a:r>
                            <a:rPr lang="en-US" sz="825" dirty="0"/>
                            <a:t>Remote Terminal unit</a:t>
                          </a:r>
                        </a:p>
                      </p:txBody>
                    </p:sp>
                  </p:grpSp>
                  <p:grpSp>
                    <p:nvGrpSpPr>
                      <p:cNvPr id="36" name="Group 35"/>
                      <p:cNvGrpSpPr/>
                      <p:nvPr/>
                    </p:nvGrpSpPr>
                    <p:grpSpPr>
                      <a:xfrm>
                        <a:off x="5303988" y="3536312"/>
                        <a:ext cx="431599" cy="74684"/>
                        <a:chOff x="5837680" y="4158265"/>
                        <a:chExt cx="431599" cy="74684"/>
                      </a:xfrm>
                    </p:grpSpPr>
                    <p:sp>
                      <p:nvSpPr>
                        <p:cNvPr id="37" name="Oval 36"/>
                        <p:cNvSpPr/>
                        <p:nvPr/>
                      </p:nvSpPr>
                      <p:spPr>
                        <a:xfrm flipH="1" flipV="1">
                          <a:off x="6018690" y="4158265"/>
                          <a:ext cx="75147" cy="69688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8" name="Oval 37"/>
                        <p:cNvSpPr/>
                        <p:nvPr/>
                      </p:nvSpPr>
                      <p:spPr>
                        <a:xfrm flipH="1" flipV="1">
                          <a:off x="5837680" y="4163261"/>
                          <a:ext cx="75147" cy="69688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  <p:sp>
                      <p:nvSpPr>
                        <p:cNvPr id="39" name="Oval 38"/>
                        <p:cNvSpPr/>
                        <p:nvPr/>
                      </p:nvSpPr>
                      <p:spPr>
                        <a:xfrm flipH="1" flipV="1">
                          <a:off x="6194132" y="4158265"/>
                          <a:ext cx="75147" cy="69688"/>
                        </a:xfrm>
                        <a:prstGeom prst="ellipse">
                          <a:avLst/>
                        </a:prstGeom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endParaRPr lang="en-US"/>
                        </a:p>
                      </p:txBody>
                    </p:sp>
                  </p:grpSp>
                </p:grpSp>
              </p:grpSp>
              <p:grpSp>
                <p:nvGrpSpPr>
                  <p:cNvPr id="26" name="Group 25"/>
                  <p:cNvGrpSpPr/>
                  <p:nvPr/>
                </p:nvGrpSpPr>
                <p:grpSpPr>
                  <a:xfrm>
                    <a:off x="7485517" y="2072962"/>
                    <a:ext cx="3111771" cy="1553375"/>
                    <a:chOff x="7906716" y="2094538"/>
                    <a:chExt cx="3111771" cy="1553375"/>
                  </a:xfrm>
                </p:grpSpPr>
                <p:sp>
                  <p:nvSpPr>
                    <p:cNvPr id="29" name="Rectangle 28"/>
                    <p:cNvSpPr/>
                    <p:nvPr/>
                  </p:nvSpPr>
                  <p:spPr>
                    <a:xfrm>
                      <a:off x="7906716" y="2094538"/>
                      <a:ext cx="3111771" cy="1553375"/>
                    </a:xfrm>
                    <a:prstGeom prst="rect">
                      <a:avLst/>
                    </a:prstGeom>
                    <a:noFill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pic>
                  <p:nvPicPr>
                    <p:cNvPr id="30" name="Picture 29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8004865" y="2206570"/>
                      <a:ext cx="1075892" cy="555188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31" name="Picture 4" descr="http://www.dbmarketing.com/wp-content/uploads/2010/03/Artic287.gif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p:blipFill>
                  <p:spPr bwMode="auto">
                    <a:xfrm>
                      <a:off x="8004865" y="2918279"/>
                      <a:ext cx="1325501" cy="666539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</p:grpSp>
              <p:cxnSp>
                <p:nvCxnSpPr>
                  <p:cNvPr id="27" name="Straight Arrow Connector 26"/>
                  <p:cNvCxnSpPr>
                    <a:endCxn id="30" idx="1"/>
                  </p:cNvCxnSpPr>
                  <p:nvPr/>
                </p:nvCxnSpPr>
                <p:spPr>
                  <a:xfrm>
                    <a:off x="6814005" y="2458174"/>
                    <a:ext cx="769661" cy="4414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Arrow Connector 27"/>
                  <p:cNvCxnSpPr/>
                  <p:nvPr/>
                </p:nvCxnSpPr>
                <p:spPr>
                  <a:xfrm flipV="1">
                    <a:off x="6814005" y="3187529"/>
                    <a:ext cx="769661" cy="1"/>
                  </a:xfrm>
                  <a:prstGeom prst="straightConnector1">
                    <a:avLst/>
                  </a:prstGeom>
                  <a:ln>
                    <a:headEnd type="triangle"/>
                    <a:tailEnd type="triangle"/>
                  </a:ln>
                </p:spPr>
                <p:style>
                  <a:lnRef idx="3">
                    <a:schemeClr val="accent6"/>
                  </a:lnRef>
                  <a:fillRef idx="0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tx1"/>
                  </a:fontRef>
                </p:style>
              </p:cxnSp>
            </p:grpSp>
          </p:grpSp>
        </p:grpSp>
      </p:grpSp>
      <p:sp>
        <p:nvSpPr>
          <p:cNvPr id="50" name="TextBox 49"/>
          <p:cNvSpPr txBox="1"/>
          <p:nvPr/>
        </p:nvSpPr>
        <p:spPr>
          <a:xfrm>
            <a:off x="2416713" y="2397892"/>
            <a:ext cx="161251" cy="2192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25" dirty="0"/>
              <a:t>B</a:t>
            </a:r>
            <a:endParaRPr lang="en-US" dirty="0"/>
          </a:p>
        </p:txBody>
      </p:sp>
      <p:grpSp>
        <p:nvGrpSpPr>
          <p:cNvPr id="51" name="Group 50"/>
          <p:cNvGrpSpPr/>
          <p:nvPr/>
        </p:nvGrpSpPr>
        <p:grpSpPr>
          <a:xfrm>
            <a:off x="2797255" y="1137539"/>
            <a:ext cx="2340779" cy="1035435"/>
            <a:chOff x="3729674" y="373718"/>
            <a:chExt cx="3121038" cy="1380579"/>
          </a:xfrm>
        </p:grpSpPr>
        <p:sp>
          <p:nvSpPr>
            <p:cNvPr id="52" name="TextBox 51"/>
            <p:cNvSpPr txBox="1"/>
            <p:nvPr/>
          </p:nvSpPr>
          <p:spPr>
            <a:xfrm>
              <a:off x="3729674" y="373718"/>
              <a:ext cx="215001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25" dirty="0"/>
                <a:t>A</a:t>
              </a:r>
              <a:endParaRPr lang="en-US" dirty="0"/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3732451" y="374823"/>
              <a:ext cx="3118261" cy="1379474"/>
              <a:chOff x="3391045" y="110684"/>
              <a:chExt cx="3118261" cy="1379474"/>
            </a:xfrm>
          </p:grpSpPr>
          <p:grpSp>
            <p:nvGrpSpPr>
              <p:cNvPr id="54" name="Group 53"/>
              <p:cNvGrpSpPr/>
              <p:nvPr/>
            </p:nvGrpSpPr>
            <p:grpSpPr>
              <a:xfrm>
                <a:off x="3391045" y="110684"/>
                <a:ext cx="2940744" cy="1129985"/>
                <a:chOff x="189780" y="265398"/>
                <a:chExt cx="4981545" cy="1826474"/>
              </a:xfrm>
            </p:grpSpPr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81445" y="475042"/>
                  <a:ext cx="1172653" cy="703592"/>
                </a:xfrm>
                <a:prstGeom prst="rect">
                  <a:avLst/>
                </a:prstGeom>
              </p:spPr>
            </p:pic>
            <p:pic>
              <p:nvPicPr>
                <p:cNvPr id="61" name="Picture 4" descr="Image result for laptop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029279" y="389762"/>
                  <a:ext cx="801957" cy="80195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90489" y="1387707"/>
                  <a:ext cx="4315094" cy="441114"/>
                </a:xfrm>
                <a:prstGeom prst="rect">
                  <a:avLst/>
                </a:prstGeom>
              </p:spPr>
            </p:pic>
            <p:sp>
              <p:nvSpPr>
                <p:cNvPr id="63" name="Rectangle 62"/>
                <p:cNvSpPr/>
                <p:nvPr/>
              </p:nvSpPr>
              <p:spPr>
                <a:xfrm>
                  <a:off x="189780" y="265398"/>
                  <a:ext cx="4981545" cy="1826474"/>
                </a:xfrm>
                <a:prstGeom prst="rect">
                  <a:avLst/>
                </a:prstGeom>
                <a:noFill/>
                <a:ln w="19050"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5" name="TextBox 54"/>
              <p:cNvSpPr txBox="1"/>
              <p:nvPr/>
            </p:nvSpPr>
            <p:spPr>
              <a:xfrm>
                <a:off x="5181667" y="1028493"/>
                <a:ext cx="132763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25" dirty="0"/>
                  <a:t>Business Network</a:t>
                </a:r>
              </a:p>
            </p:txBody>
          </p:sp>
          <p:sp>
            <p:nvSpPr>
              <p:cNvPr id="56" name="Left-Right Arrow 55"/>
              <p:cNvSpPr/>
              <p:nvPr/>
            </p:nvSpPr>
            <p:spPr>
              <a:xfrm>
                <a:off x="3883648" y="714811"/>
                <a:ext cx="1879129" cy="45719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Connector 56"/>
              <p:cNvCxnSpPr/>
              <p:nvPr/>
            </p:nvCxnSpPr>
            <p:spPr>
              <a:xfrm>
                <a:off x="4322577" y="662767"/>
                <a:ext cx="0" cy="61995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5294067" y="662768"/>
                <a:ext cx="0" cy="61995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4822891" y="748006"/>
                <a:ext cx="0" cy="61995"/>
              </a:xfrm>
              <a:prstGeom prst="line">
                <a:avLst/>
              </a:prstGeom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4" name="Rectangle 63"/>
          <p:cNvSpPr/>
          <p:nvPr/>
        </p:nvSpPr>
        <p:spPr>
          <a:xfrm>
            <a:off x="2416713" y="3621882"/>
            <a:ext cx="3183987" cy="6929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2416713" y="4371175"/>
            <a:ext cx="3183987" cy="6929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9" name="Curved Connector 68"/>
          <p:cNvCxnSpPr>
            <a:stCxn id="64" idx="3"/>
            <a:endCxn id="65" idx="3"/>
          </p:cNvCxnSpPr>
          <p:nvPr/>
        </p:nvCxnSpPr>
        <p:spPr>
          <a:xfrm>
            <a:off x="5600700" y="3968353"/>
            <a:ext cx="9525" cy="749294"/>
          </a:xfrm>
          <a:prstGeom prst="curvedConnector3">
            <a:avLst>
              <a:gd name="adj1" fmla="val 3075000"/>
            </a:avLst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71" name="Group 70"/>
          <p:cNvGrpSpPr/>
          <p:nvPr/>
        </p:nvGrpSpPr>
        <p:grpSpPr>
          <a:xfrm>
            <a:off x="7715250" y="5469442"/>
            <a:ext cx="1190000" cy="368081"/>
            <a:chOff x="8743950" y="851292"/>
            <a:chExt cx="1586666" cy="490774"/>
          </a:xfrm>
        </p:grpSpPr>
        <p:cxnSp>
          <p:nvCxnSpPr>
            <p:cNvPr id="72" name="Straight Arrow Connector 71"/>
            <p:cNvCxnSpPr/>
            <p:nvPr/>
          </p:nvCxnSpPr>
          <p:spPr>
            <a:xfrm>
              <a:off x="8924925" y="1028493"/>
              <a:ext cx="4572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sp>
          <p:nvSpPr>
            <p:cNvPr id="73" name="TextBox 72"/>
            <p:cNvSpPr txBox="1"/>
            <p:nvPr/>
          </p:nvSpPr>
          <p:spPr>
            <a:xfrm>
              <a:off x="9466704" y="967987"/>
              <a:ext cx="863912" cy="284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88" dirty="0"/>
                <a:t>Messages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8743950" y="851292"/>
              <a:ext cx="1581150" cy="490774"/>
            </a:xfrm>
            <a:prstGeom prst="rect">
              <a:avLst/>
            </a:prstGeom>
            <a:noFill/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5" name="Straight Arrow Connector 74"/>
            <p:cNvCxnSpPr/>
            <p:nvPr/>
          </p:nvCxnSpPr>
          <p:spPr>
            <a:xfrm>
              <a:off x="8927603" y="1159298"/>
              <a:ext cx="454522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645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507" y="568391"/>
            <a:ext cx="8686800" cy="493295"/>
          </a:xfrm>
        </p:spPr>
        <p:txBody>
          <a:bodyPr>
            <a:noAutofit/>
          </a:bodyPr>
          <a:lstStyle/>
          <a:p>
            <a:r>
              <a:rPr lang="en-US" sz="4000" b="1" dirty="0" smtClean="0"/>
              <a:t>Fog Energy Management</a:t>
            </a:r>
            <a:endParaRPr lang="en-US" sz="4000" b="1" dirty="0"/>
          </a:p>
        </p:txBody>
      </p:sp>
      <p:pic>
        <p:nvPicPr>
          <p:cNvPr id="9" name="Content Placeholder 8" descr="DGI Architecture1.3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46669" y="1133460"/>
            <a:ext cx="5668476" cy="4911969"/>
          </a:xfrm>
        </p:spPr>
      </p:pic>
      <p:sp>
        <p:nvSpPr>
          <p:cNvPr id="17" name="TextBox 158"/>
          <p:cNvSpPr txBox="1">
            <a:spLocks noChangeArrowheads="1"/>
          </p:cNvSpPr>
          <p:nvPr/>
        </p:nvSpPr>
        <p:spPr bwMode="auto">
          <a:xfrm>
            <a:off x="7602530" y="5598243"/>
            <a:ext cx="1321777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92D050"/>
                </a:solidFill>
              </a:rPr>
              <a:t>Transfer Power</a:t>
            </a:r>
            <a:endParaRPr lang="en-US" sz="14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736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128286" y="790525"/>
            <a:ext cx="4008600" cy="3119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just"/>
            <a:r>
              <a:rPr lang="en" sz="2400" b="1" dirty="0"/>
              <a:t>Cyber-Physical Systems </a:t>
            </a:r>
            <a:r>
              <a:rPr lang="en" sz="2400" dirty="0"/>
              <a:t>(CPS) are physical systems that are controlled and monitored through computer-based systems.</a:t>
            </a:r>
            <a:endParaRPr sz="2400" dirty="0"/>
          </a:p>
          <a:p>
            <a:pPr algn="just"/>
            <a:r>
              <a:rPr lang="en" sz="2400" dirty="0"/>
              <a:t>Critical </a:t>
            </a:r>
            <a:r>
              <a:rPr lang="en" sz="2400" dirty="0" smtClean="0"/>
              <a:t>infrastructures </a:t>
            </a:r>
            <a:r>
              <a:rPr lang="en" sz="2400" dirty="0"/>
              <a:t>of a nation are CPS</a:t>
            </a:r>
            <a:endParaRPr sz="2400" dirty="0"/>
          </a:p>
          <a:p>
            <a:pPr lvl="1" algn="just">
              <a:spcBef>
                <a:spcPts val="0"/>
              </a:spcBef>
            </a:pPr>
            <a:r>
              <a:rPr lang="en" sz="2400" dirty="0"/>
              <a:t>Water treatment plant</a:t>
            </a:r>
            <a:endParaRPr sz="2400" dirty="0"/>
          </a:p>
          <a:p>
            <a:pPr lvl="1" algn="just">
              <a:spcBef>
                <a:spcPts val="0"/>
              </a:spcBef>
            </a:pPr>
            <a:r>
              <a:rPr lang="en" sz="2400" dirty="0"/>
              <a:t>Smart grid</a:t>
            </a:r>
            <a:endParaRPr sz="2400" dirty="0"/>
          </a:p>
          <a:p>
            <a:pPr lvl="1" algn="just">
              <a:spcBef>
                <a:spcPts val="0"/>
              </a:spcBef>
            </a:pPr>
            <a:r>
              <a:rPr lang="en-US" sz="2400" dirty="0"/>
              <a:t>Manufacturing </a:t>
            </a:r>
            <a:r>
              <a:rPr lang="en" sz="2400" dirty="0" smtClean="0"/>
              <a:t>plant</a:t>
            </a:r>
          </a:p>
          <a:p>
            <a:pPr lvl="1" algn="just">
              <a:spcBef>
                <a:spcPts val="0"/>
              </a:spcBef>
            </a:pPr>
            <a:r>
              <a:rPr lang="en" sz="2400" dirty="0" smtClean="0"/>
              <a:t>Autonomous Vehicle</a:t>
            </a:r>
          </a:p>
          <a:p>
            <a:pPr lvl="1" algn="just">
              <a:spcBef>
                <a:spcPts val="0"/>
              </a:spcBef>
            </a:pPr>
            <a:r>
              <a:rPr lang="en" sz="2400" dirty="0" smtClean="0"/>
              <a:t>Airspace Management</a:t>
            </a:r>
            <a:endParaRPr sz="2400"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buClr>
                <a:schemeClr val="dk1"/>
              </a:buClr>
              <a:buSzPts val="1100"/>
              <a:buNone/>
            </a:pPr>
            <a:endParaRPr dirty="0"/>
          </a:p>
          <a:p>
            <a:pPr marL="0" indent="0">
              <a:spcBef>
                <a:spcPts val="1600"/>
              </a:spcBef>
              <a:buNone/>
            </a:pPr>
            <a:endParaRPr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7351" y="2009726"/>
            <a:ext cx="4008501" cy="33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>
            <a:spLocks noGrp="1"/>
          </p:cNvSpPr>
          <p:nvPr>
            <p:ph type="title"/>
          </p:nvPr>
        </p:nvSpPr>
        <p:spPr>
          <a:xfrm>
            <a:off x="185252" y="153243"/>
            <a:ext cx="85206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r>
              <a:rPr lang="en" dirty="0" smtClean="0"/>
              <a:t>CPS</a:t>
            </a:r>
            <a:endParaRPr dirty="0"/>
          </a:p>
        </p:txBody>
      </p:sp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8472458" y="5520467"/>
            <a:ext cx="548700" cy="3936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6860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0646" y="1072896"/>
            <a:ext cx="8229600" cy="6169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overlapping security domains in an </a:t>
            </a:r>
            <a:r>
              <a:rPr lang="en-US" dirty="0" err="1" smtClean="0"/>
              <a:t>IoT</a:t>
            </a:r>
            <a:r>
              <a:rPr lang="en-US" dirty="0" smtClean="0"/>
              <a:t> smart grid environment.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5537409-FD92-2C48-80AD-58A0A99CEE48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788" y="2667993"/>
            <a:ext cx="3593042" cy="2280492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9" y="2403588"/>
            <a:ext cx="4644332" cy="3141643"/>
          </a:xfrm>
        </p:spPr>
      </p:pic>
      <p:cxnSp>
        <p:nvCxnSpPr>
          <p:cNvPr id="5" name="Straight Arrow Connector 4"/>
          <p:cNvCxnSpPr/>
          <p:nvPr/>
        </p:nvCxnSpPr>
        <p:spPr bwMode="auto">
          <a:xfrm flipH="1">
            <a:off x="2144404" y="2667993"/>
            <a:ext cx="682905" cy="2477957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2977780" y="2667993"/>
            <a:ext cx="707987" cy="2477957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544940" y="2749990"/>
            <a:ext cx="226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Deducible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77687" y="3363101"/>
            <a:ext cx="249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Non-Deducible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>
            <a:off x="4077376" y="3906971"/>
            <a:ext cx="854852" cy="1238979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-12346" y="3346574"/>
            <a:ext cx="249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Non-Deducible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975360" y="3906971"/>
            <a:ext cx="1000701" cy="1238979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99036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5" grpId="0"/>
      <p:bldP spid="1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72249" y="464580"/>
            <a:ext cx="8598103" cy="61694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Information Present in the Physical Entity</a:t>
            </a:r>
            <a:endParaRPr lang="en-US" sz="3200" dirty="0"/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49" y="1455127"/>
            <a:ext cx="7864186" cy="45529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619875" y="5825515"/>
            <a:ext cx="2133600" cy="365125"/>
          </a:xfrm>
          <a:prstGeom prst="rect">
            <a:avLst/>
          </a:prstGeom>
        </p:spPr>
        <p:txBody>
          <a:bodyPr/>
          <a:lstStyle/>
          <a:p>
            <a:fld id="{85537409-FD92-2C48-80AD-58A0A99CEE48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98658" name="Picture 2" descr="http://photos.gograph.com/thumbs/CSP/CSP990/k1010229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166" y="10046547"/>
            <a:ext cx="70039" cy="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660" name="Picture 4" descr="http://media.gettyimages.com/illustrations/man-with-pipeline-with-valve-illustration-id48204378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20" y="2948354"/>
            <a:ext cx="635611" cy="63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662" name="Picture 6" descr="http://photos.gograph.com/thumbs/CSP/CSP990/k1010229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529" y="4173050"/>
            <a:ext cx="434637" cy="4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://media.gettyimages.com/illustrations/man-with-pipeline-with-valve-illustration-id48204378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273" y="4841631"/>
            <a:ext cx="635611" cy="63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806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381125" y="962025"/>
            <a:ext cx="6553200" cy="685800"/>
          </a:xfrm>
        </p:spPr>
        <p:txBody>
          <a:bodyPr/>
          <a:lstStyle/>
          <a:p>
            <a:r>
              <a:rPr lang="en-US" sz="3200" dirty="0"/>
              <a:t>Information Flow Models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150" y="1809750"/>
            <a:ext cx="8229600" cy="39925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i="1" dirty="0" smtClean="0"/>
              <a:t>A CPS performs </a:t>
            </a:r>
            <a:r>
              <a:rPr lang="en-US" sz="2400" i="1" dirty="0"/>
              <a:t>physical actions that are observable</a:t>
            </a:r>
          </a:p>
          <a:p>
            <a:pPr>
              <a:lnSpc>
                <a:spcPct val="90000"/>
              </a:lnSpc>
            </a:pPr>
            <a:r>
              <a:rPr lang="en-US" sz="2400" i="1" dirty="0" smtClean="0"/>
              <a:t>Should </a:t>
            </a:r>
            <a:r>
              <a:rPr lang="en-US" sz="2400" i="1" dirty="0"/>
              <a:t>keep these secret – loss of </a:t>
            </a:r>
            <a:r>
              <a:rPr lang="en-US" sz="2400" i="1" dirty="0" smtClean="0"/>
              <a:t>confidentiality/privacy</a:t>
            </a:r>
          </a:p>
          <a:p>
            <a:pPr>
              <a:lnSpc>
                <a:spcPct val="90000"/>
              </a:lnSpc>
            </a:pPr>
            <a:r>
              <a:rPr lang="en-US" sz="2400" i="1" dirty="0" smtClean="0"/>
              <a:t>Should not keep these secret – loss of integrity</a:t>
            </a:r>
            <a:endParaRPr lang="en-US" sz="2400" i="1" dirty="0"/>
          </a:p>
          <a:p>
            <a:pPr>
              <a:lnSpc>
                <a:spcPct val="90000"/>
              </a:lnSpc>
            </a:pPr>
            <a:r>
              <a:rPr lang="en-US" sz="2400" i="1" dirty="0"/>
              <a:t>Some </a:t>
            </a:r>
            <a:r>
              <a:rPr lang="en-US" sz="2400" i="1" dirty="0" smtClean="0"/>
              <a:t>models</a:t>
            </a:r>
            <a:endParaRPr lang="en-US" sz="2400" i="1" dirty="0"/>
          </a:p>
          <a:p>
            <a:pPr lvl="1">
              <a:lnSpc>
                <a:spcPct val="90000"/>
              </a:lnSpc>
            </a:pPr>
            <a:r>
              <a:rPr lang="en-US" sz="2400" i="1" dirty="0" smtClean="0"/>
              <a:t>Non-interference – </a:t>
            </a:r>
            <a:r>
              <a:rPr lang="en-US" sz="2400" i="1" dirty="0" err="1" smtClean="0"/>
              <a:t>Goguen</a:t>
            </a:r>
            <a:r>
              <a:rPr lang="en-US" sz="2400" i="1" dirty="0" smtClean="0"/>
              <a:t> and </a:t>
            </a:r>
            <a:r>
              <a:rPr lang="en-US" sz="2400" i="1" dirty="0" err="1" smtClean="0"/>
              <a:t>Messegeur</a:t>
            </a:r>
            <a:r>
              <a:rPr lang="en-US" sz="2400" i="1" dirty="0" smtClean="0"/>
              <a:t> 1982</a:t>
            </a:r>
            <a:endParaRPr lang="en-US" sz="2400" i="1" dirty="0"/>
          </a:p>
          <a:p>
            <a:pPr lvl="2">
              <a:lnSpc>
                <a:spcPct val="90000"/>
              </a:lnSpc>
            </a:pPr>
            <a:r>
              <a:rPr lang="en-US" dirty="0"/>
              <a:t>High-level events do not interfere with the low level outputs</a:t>
            </a:r>
            <a:endParaRPr lang="en-US" i="1" dirty="0"/>
          </a:p>
          <a:p>
            <a:pPr lvl="1">
              <a:lnSpc>
                <a:spcPct val="90000"/>
              </a:lnSpc>
            </a:pPr>
            <a:r>
              <a:rPr lang="en-US" sz="2400" i="1" dirty="0" smtClean="0"/>
              <a:t>Non-inference – O’Halloran 1990</a:t>
            </a:r>
            <a:endParaRPr lang="en-US" sz="2400" i="1" dirty="0"/>
          </a:p>
          <a:p>
            <a:pPr lvl="2">
              <a:lnSpc>
                <a:spcPct val="90000"/>
              </a:lnSpc>
            </a:pPr>
            <a:r>
              <a:rPr lang="en-US" dirty="0"/>
              <a:t>Removing high-level events leaves a valid system trace</a:t>
            </a:r>
            <a:endParaRPr lang="en-US" i="1" dirty="0"/>
          </a:p>
          <a:p>
            <a:pPr lvl="1">
              <a:lnSpc>
                <a:spcPct val="90000"/>
              </a:lnSpc>
            </a:pPr>
            <a:r>
              <a:rPr lang="en-US" sz="2400" i="1" dirty="0" smtClean="0"/>
              <a:t>Non-deducibility – Sutherland 1986</a:t>
            </a:r>
            <a:endParaRPr lang="en-US" sz="2400" i="1" dirty="0"/>
          </a:p>
          <a:p>
            <a:pPr lvl="2">
              <a:lnSpc>
                <a:spcPct val="90000"/>
              </a:lnSpc>
            </a:pPr>
            <a:r>
              <a:rPr lang="en-US" dirty="0"/>
              <a:t>Low-level observation is compatible with any of the high-level inputs.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698988" y="3085259"/>
            <a:ext cx="7917473" cy="1239256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98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8368" y="571420"/>
            <a:ext cx="8598103" cy="616945"/>
          </a:xfrm>
        </p:spPr>
        <p:txBody>
          <a:bodyPr>
            <a:noAutofit/>
          </a:bodyPr>
          <a:lstStyle/>
          <a:p>
            <a:r>
              <a:rPr lang="en-US" sz="3600" dirty="0" smtClean="0"/>
              <a:t>Information Present in the Physical Entity</a:t>
            </a:r>
            <a:br>
              <a:rPr lang="en-US" sz="3600" dirty="0" smtClean="0"/>
            </a:br>
            <a:r>
              <a:rPr lang="en-US" sz="3600" dirty="0" smtClean="0"/>
              <a:t>(Non-interference view)</a:t>
            </a:r>
            <a:endParaRPr lang="en-US" sz="3600" dirty="0"/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4" y="1985962"/>
            <a:ext cx="7864186" cy="45529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5537409-FD92-2C48-80AD-58A0A99CEE48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98658" name="Picture 2" descr="http://photos.gograph.com/thumbs/CSP/CSP990/k1010229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91" y="10577382"/>
            <a:ext cx="70039" cy="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660" name="Picture 4" descr="http://media.gettyimages.com/illustrations/man-with-pipeline-with-valve-illustration-id48204378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45" y="3479189"/>
            <a:ext cx="635611" cy="63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662" name="Picture 6" descr="http://photos.gograph.com/thumbs/CSP/CSP990/k10102295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854" y="4703885"/>
            <a:ext cx="434637" cy="4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 flipH="1">
            <a:off x="1660710" y="2716823"/>
            <a:ext cx="2231470" cy="1169621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Box 6"/>
          <p:cNvSpPr txBox="1"/>
          <p:nvPr/>
        </p:nvSpPr>
        <p:spPr>
          <a:xfrm>
            <a:off x="3824654" y="2162908"/>
            <a:ext cx="1925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Command</a:t>
            </a:r>
            <a:endParaRPr lang="en-US" sz="2800" dirty="0"/>
          </a:p>
        </p:txBody>
      </p:sp>
      <p:sp>
        <p:nvSpPr>
          <p:cNvPr id="12" name="&quot;No&quot; Symbol 11"/>
          <p:cNvSpPr/>
          <p:nvPr/>
        </p:nvSpPr>
        <p:spPr>
          <a:xfrm>
            <a:off x="1660710" y="1786547"/>
            <a:ext cx="3108631" cy="2761152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Command Actions Blocked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3" name="Right Arrow 12"/>
          <p:cNvSpPr/>
          <p:nvPr/>
        </p:nvSpPr>
        <p:spPr>
          <a:xfrm>
            <a:off x="4874236" y="2663489"/>
            <a:ext cx="1355114" cy="952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348947" y="2478332"/>
            <a:ext cx="20764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Not a good model for CPS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323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98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381125" y="962025"/>
            <a:ext cx="6553200" cy="685800"/>
          </a:xfrm>
        </p:spPr>
        <p:txBody>
          <a:bodyPr/>
          <a:lstStyle/>
          <a:p>
            <a:r>
              <a:rPr lang="en-US" sz="3200" dirty="0"/>
              <a:t>Information Flow Models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150" y="1809750"/>
            <a:ext cx="8229600" cy="39925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i="1" dirty="0" smtClean="0"/>
              <a:t>A CPS performs </a:t>
            </a:r>
            <a:r>
              <a:rPr lang="en-US" sz="2400" i="1" dirty="0"/>
              <a:t>physical actions that are observable</a:t>
            </a:r>
          </a:p>
          <a:p>
            <a:pPr>
              <a:lnSpc>
                <a:spcPct val="90000"/>
              </a:lnSpc>
            </a:pPr>
            <a:r>
              <a:rPr lang="en-US" sz="2400" i="1" dirty="0" smtClean="0"/>
              <a:t>Should </a:t>
            </a:r>
            <a:r>
              <a:rPr lang="en-US" sz="2400" i="1" dirty="0"/>
              <a:t>keep these secret – loss of </a:t>
            </a:r>
            <a:r>
              <a:rPr lang="en-US" sz="2400" i="1" dirty="0" smtClean="0"/>
              <a:t>confidentiality/privacy</a:t>
            </a:r>
          </a:p>
          <a:p>
            <a:pPr>
              <a:lnSpc>
                <a:spcPct val="90000"/>
              </a:lnSpc>
            </a:pPr>
            <a:r>
              <a:rPr lang="en-US" sz="2400" i="1" dirty="0" smtClean="0"/>
              <a:t>Should not keep these secret – loss of integrity</a:t>
            </a:r>
            <a:endParaRPr lang="en-US" sz="2400" i="1" dirty="0"/>
          </a:p>
          <a:p>
            <a:pPr>
              <a:lnSpc>
                <a:spcPct val="90000"/>
              </a:lnSpc>
            </a:pPr>
            <a:r>
              <a:rPr lang="en-US" sz="2400" i="1" dirty="0"/>
              <a:t>Some </a:t>
            </a:r>
            <a:r>
              <a:rPr lang="en-US" sz="2400" i="1" dirty="0" smtClean="0"/>
              <a:t>models</a:t>
            </a:r>
            <a:endParaRPr lang="en-US" sz="2400" i="1" dirty="0"/>
          </a:p>
          <a:p>
            <a:pPr lvl="1">
              <a:lnSpc>
                <a:spcPct val="90000"/>
              </a:lnSpc>
            </a:pPr>
            <a:r>
              <a:rPr lang="en-US" sz="2400" i="1" dirty="0" smtClean="0"/>
              <a:t>Non-interference – </a:t>
            </a:r>
            <a:r>
              <a:rPr lang="en-US" sz="2400" i="1" dirty="0" err="1" smtClean="0"/>
              <a:t>Goguen</a:t>
            </a:r>
            <a:r>
              <a:rPr lang="en-US" sz="2400" i="1" dirty="0" smtClean="0"/>
              <a:t> and </a:t>
            </a:r>
            <a:r>
              <a:rPr lang="en-US" sz="2400" i="1" dirty="0" err="1" smtClean="0"/>
              <a:t>Messegeur</a:t>
            </a:r>
            <a:r>
              <a:rPr lang="en-US" sz="2400" i="1" dirty="0" smtClean="0"/>
              <a:t> 1982</a:t>
            </a:r>
            <a:endParaRPr lang="en-US" sz="2400" i="1" dirty="0"/>
          </a:p>
          <a:p>
            <a:pPr lvl="2">
              <a:lnSpc>
                <a:spcPct val="90000"/>
              </a:lnSpc>
            </a:pPr>
            <a:r>
              <a:rPr lang="en-US" dirty="0"/>
              <a:t>High-level events do not interfere with the low level outputs</a:t>
            </a:r>
            <a:endParaRPr lang="en-US" i="1" dirty="0"/>
          </a:p>
          <a:p>
            <a:pPr lvl="1">
              <a:lnSpc>
                <a:spcPct val="90000"/>
              </a:lnSpc>
            </a:pPr>
            <a:r>
              <a:rPr lang="en-US" sz="2400" i="1" dirty="0" smtClean="0"/>
              <a:t>Non-inference – O-Halloran 1990</a:t>
            </a:r>
            <a:endParaRPr lang="en-US" sz="2400" i="1" dirty="0"/>
          </a:p>
          <a:p>
            <a:pPr lvl="2">
              <a:lnSpc>
                <a:spcPct val="90000"/>
              </a:lnSpc>
            </a:pPr>
            <a:r>
              <a:rPr lang="en-US" dirty="0"/>
              <a:t>Removing high-level events leaves a valid system trace</a:t>
            </a:r>
            <a:endParaRPr lang="en-US" i="1" dirty="0"/>
          </a:p>
          <a:p>
            <a:pPr lvl="1">
              <a:lnSpc>
                <a:spcPct val="90000"/>
              </a:lnSpc>
            </a:pPr>
            <a:r>
              <a:rPr lang="en-US" sz="2400" i="1" dirty="0" smtClean="0"/>
              <a:t>Non-deducibility – Sutherland 1986</a:t>
            </a:r>
            <a:endParaRPr lang="en-US" sz="2400" i="1" dirty="0"/>
          </a:p>
          <a:p>
            <a:pPr lvl="2">
              <a:lnSpc>
                <a:spcPct val="90000"/>
              </a:lnSpc>
            </a:pPr>
            <a:r>
              <a:rPr lang="en-US" dirty="0"/>
              <a:t>Low-level observation is compatible with any of the high-level inputs.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855052" y="4048125"/>
            <a:ext cx="7605346" cy="779725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15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6" descr="http://photos.gograph.com/thumbs/CSP/CSP990/k1010229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4538" y="4782652"/>
            <a:ext cx="434637" cy="4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88359" y="625818"/>
            <a:ext cx="8598103" cy="616945"/>
          </a:xfrm>
        </p:spPr>
        <p:txBody>
          <a:bodyPr>
            <a:noAutofit/>
          </a:bodyPr>
          <a:lstStyle/>
          <a:p>
            <a:r>
              <a:rPr lang="en-US" sz="3600" dirty="0"/>
              <a:t>Information Present in the Physical Entity</a:t>
            </a:r>
            <a:br>
              <a:rPr lang="en-US" sz="3600" dirty="0"/>
            </a:br>
            <a:r>
              <a:rPr lang="en-US" sz="3600" dirty="0"/>
              <a:t>(</a:t>
            </a:r>
            <a:r>
              <a:rPr lang="en-US" sz="3600" dirty="0" smtClean="0"/>
              <a:t>Non-inference </a:t>
            </a:r>
            <a:r>
              <a:rPr lang="en-US" sz="3600" dirty="0"/>
              <a:t>view)</a:t>
            </a:r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4" y="1985962"/>
            <a:ext cx="7864186" cy="45529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5537409-FD92-2C48-80AD-58A0A99CEE48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98658" name="Picture 2" descr="http://photos.gograph.com/thumbs/CSP/CSP990/k1010229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91" y="10577382"/>
            <a:ext cx="70039" cy="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660" name="Picture 4" descr="http://media.gettyimages.com/illustrations/man-with-pipeline-with-valve-illustration-id48204378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45" y="3479189"/>
            <a:ext cx="635611" cy="63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://media.gettyimages.com/illustrations/man-with-pipeline-with-valve-illustration-id48204378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598" y="5372466"/>
            <a:ext cx="635611" cy="63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 flipH="1">
            <a:off x="1660710" y="2716823"/>
            <a:ext cx="2231470" cy="1169621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3824654" y="2162908"/>
            <a:ext cx="1925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Command</a:t>
            </a:r>
            <a:endParaRPr lang="en-US" sz="2800" dirty="0"/>
          </a:p>
        </p:txBody>
      </p:sp>
      <p:sp>
        <p:nvSpPr>
          <p:cNvPr id="13" name="TextBox 12"/>
          <p:cNvSpPr txBox="1"/>
          <p:nvPr/>
        </p:nvSpPr>
        <p:spPr>
          <a:xfrm>
            <a:off x="6241864" y="1981112"/>
            <a:ext cx="20764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Potentially a good model for CPS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11" name="Picture 2" descr="http://www.updatezen.com/wp-content/uploads/2014/09/questionmarkperson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470" y="4699890"/>
            <a:ext cx="531325" cy="5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http://photos.gograph.com/thumbs/CSP/CSP990/k1010229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202" y="4699890"/>
            <a:ext cx="434637" cy="4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8789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8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381125" y="962025"/>
            <a:ext cx="6553200" cy="685800"/>
          </a:xfrm>
        </p:spPr>
        <p:txBody>
          <a:bodyPr/>
          <a:lstStyle/>
          <a:p>
            <a:r>
              <a:rPr lang="en-US" sz="3200" dirty="0"/>
              <a:t>Information Flow Models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8150" y="1809750"/>
            <a:ext cx="8229600" cy="3992563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i="1" dirty="0" smtClean="0"/>
              <a:t>A CPS performs </a:t>
            </a:r>
            <a:r>
              <a:rPr lang="en-US" sz="2400" i="1" dirty="0"/>
              <a:t>physical actions that are observable</a:t>
            </a:r>
          </a:p>
          <a:p>
            <a:pPr>
              <a:lnSpc>
                <a:spcPct val="90000"/>
              </a:lnSpc>
            </a:pPr>
            <a:r>
              <a:rPr lang="en-US" sz="2400" i="1" dirty="0" smtClean="0"/>
              <a:t>Should </a:t>
            </a:r>
            <a:r>
              <a:rPr lang="en-US" sz="2400" i="1" dirty="0"/>
              <a:t>keep these secret – loss of </a:t>
            </a:r>
            <a:r>
              <a:rPr lang="en-US" sz="2400" i="1" dirty="0" smtClean="0"/>
              <a:t>confidentiality/privacy</a:t>
            </a:r>
          </a:p>
          <a:p>
            <a:pPr>
              <a:lnSpc>
                <a:spcPct val="90000"/>
              </a:lnSpc>
            </a:pPr>
            <a:r>
              <a:rPr lang="en-US" sz="2400" i="1" dirty="0" smtClean="0"/>
              <a:t>Should not keep these secret – loss of integrity</a:t>
            </a:r>
            <a:endParaRPr lang="en-US" sz="2400" i="1" dirty="0"/>
          </a:p>
          <a:p>
            <a:pPr>
              <a:lnSpc>
                <a:spcPct val="90000"/>
              </a:lnSpc>
            </a:pPr>
            <a:r>
              <a:rPr lang="en-US" sz="2400" i="1" dirty="0"/>
              <a:t>Some </a:t>
            </a:r>
            <a:r>
              <a:rPr lang="en-US" sz="2400" i="1" dirty="0" smtClean="0"/>
              <a:t>models</a:t>
            </a:r>
            <a:endParaRPr lang="en-US" sz="2400" i="1" dirty="0"/>
          </a:p>
          <a:p>
            <a:pPr lvl="1">
              <a:lnSpc>
                <a:spcPct val="90000"/>
              </a:lnSpc>
            </a:pPr>
            <a:r>
              <a:rPr lang="en-US" sz="2400" i="1" dirty="0" smtClean="0"/>
              <a:t>Non-interference – </a:t>
            </a:r>
            <a:r>
              <a:rPr lang="en-US" sz="2400" i="1" dirty="0" err="1" smtClean="0"/>
              <a:t>Goguen</a:t>
            </a:r>
            <a:r>
              <a:rPr lang="en-US" sz="2400" i="1" dirty="0" smtClean="0"/>
              <a:t> and </a:t>
            </a:r>
            <a:r>
              <a:rPr lang="en-US" sz="2400" i="1" dirty="0" err="1" smtClean="0"/>
              <a:t>Messegeur</a:t>
            </a:r>
            <a:r>
              <a:rPr lang="en-US" sz="2400" i="1" dirty="0" smtClean="0"/>
              <a:t> 1982</a:t>
            </a:r>
            <a:endParaRPr lang="en-US" sz="2400" i="1" dirty="0"/>
          </a:p>
          <a:p>
            <a:pPr lvl="2">
              <a:lnSpc>
                <a:spcPct val="90000"/>
              </a:lnSpc>
            </a:pPr>
            <a:r>
              <a:rPr lang="en-US" dirty="0"/>
              <a:t>High-level events do not interfere with the low level outputs</a:t>
            </a:r>
            <a:endParaRPr lang="en-US" i="1" dirty="0"/>
          </a:p>
          <a:p>
            <a:pPr lvl="1">
              <a:lnSpc>
                <a:spcPct val="90000"/>
              </a:lnSpc>
            </a:pPr>
            <a:r>
              <a:rPr lang="en-US" sz="2400" i="1" dirty="0" smtClean="0"/>
              <a:t>Non-inference – O-Halloran 1990</a:t>
            </a:r>
            <a:endParaRPr lang="en-US" sz="2400" i="1" dirty="0"/>
          </a:p>
          <a:p>
            <a:pPr lvl="2">
              <a:lnSpc>
                <a:spcPct val="90000"/>
              </a:lnSpc>
            </a:pPr>
            <a:r>
              <a:rPr lang="en-US" dirty="0"/>
              <a:t>Removing high-level events leaves a valid system trace</a:t>
            </a:r>
            <a:endParaRPr lang="en-US" i="1" dirty="0"/>
          </a:p>
          <a:p>
            <a:pPr lvl="1">
              <a:lnSpc>
                <a:spcPct val="90000"/>
              </a:lnSpc>
            </a:pPr>
            <a:r>
              <a:rPr lang="en-US" sz="2400" i="1" dirty="0" smtClean="0"/>
              <a:t>Non-deducibility – Sutherland 1986</a:t>
            </a:r>
            <a:endParaRPr lang="en-US" sz="2400" i="1" dirty="0"/>
          </a:p>
          <a:p>
            <a:pPr lvl="2">
              <a:lnSpc>
                <a:spcPct val="90000"/>
              </a:lnSpc>
            </a:pPr>
            <a:r>
              <a:rPr lang="en-US" dirty="0"/>
              <a:t>Low-level observation is compatible with any of the high-level inputs.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750277" y="4685321"/>
            <a:ext cx="8020012" cy="1116992"/>
          </a:xfrm>
          <a:prstGeom prst="roundRect">
            <a:avLst/>
          </a:prstGeom>
          <a:solidFill>
            <a:schemeClr val="accent1">
              <a:alpha val="39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1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5574" y="667515"/>
            <a:ext cx="8598103" cy="616945"/>
          </a:xfrm>
        </p:spPr>
        <p:txBody>
          <a:bodyPr>
            <a:noAutofit/>
          </a:bodyPr>
          <a:lstStyle/>
          <a:p>
            <a:r>
              <a:rPr lang="en-US" sz="3600" dirty="0"/>
              <a:t>Information Present in the Physical Entity</a:t>
            </a:r>
            <a:br>
              <a:rPr lang="en-US" sz="3600" dirty="0"/>
            </a:br>
            <a:r>
              <a:rPr lang="en-US" sz="3600" dirty="0"/>
              <a:t>(</a:t>
            </a:r>
            <a:r>
              <a:rPr lang="en-US" sz="3600" dirty="0" smtClean="0"/>
              <a:t>Non-deducibility </a:t>
            </a:r>
            <a:r>
              <a:rPr lang="en-US" sz="3600" dirty="0"/>
              <a:t>view)</a:t>
            </a:r>
          </a:p>
        </p:txBody>
      </p:sp>
      <p:pic>
        <p:nvPicPr>
          <p:cNvPr id="20" name="Content Placeholder 1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574" y="1985962"/>
            <a:ext cx="7864186" cy="4552950"/>
          </a:xfrm>
        </p:spPr>
      </p:pic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5537409-FD92-2C48-80AD-58A0A99CEE48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98658" name="Picture 2" descr="http://photos.gograph.com/thumbs/CSP/CSP990/k1010229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491" y="10577382"/>
            <a:ext cx="70039" cy="7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660" name="Picture 4" descr="http://media.gettyimages.com/illustrations/man-with-pipeline-with-valve-illustration-id48204378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545" y="3479189"/>
            <a:ext cx="635611" cy="63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662" name="Picture 6" descr="http://photos.gograph.com/thumbs/CSP/CSP990/k1010229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854" y="4703885"/>
            <a:ext cx="434637" cy="456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://media.gettyimages.com/illustrations/man-with-pipeline-with-valve-illustration-id48204378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598" y="5372466"/>
            <a:ext cx="635611" cy="63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/>
          <p:cNvCxnSpPr/>
          <p:nvPr/>
        </p:nvCxnSpPr>
        <p:spPr bwMode="auto">
          <a:xfrm flipH="1">
            <a:off x="1660710" y="2716823"/>
            <a:ext cx="2231470" cy="1169621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3824654" y="2162908"/>
            <a:ext cx="19255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Command</a:t>
            </a:r>
            <a:endParaRPr lang="en-US" sz="2800" dirty="0"/>
          </a:p>
        </p:txBody>
      </p:sp>
      <p:pic>
        <p:nvPicPr>
          <p:cNvPr id="11" name="Picture 4" descr="http://media.gettyimages.com/illustrations/man-with-pipeline-with-valve-illustration-id48204378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445" y="5372466"/>
            <a:ext cx="635611" cy="63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 bwMode="auto">
          <a:xfrm flipH="1">
            <a:off x="3256569" y="2844328"/>
            <a:ext cx="1154625" cy="2367721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5156469" y="2936101"/>
            <a:ext cx="14934" cy="2275948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18" name="Picture 2" descr="http://www.updatezen.com/wp-content/uploads/2014/09/questionmarkperson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509" y="4686847"/>
            <a:ext cx="531325" cy="5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6241864" y="1981112"/>
            <a:ext cx="20764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</a:t>
            </a:r>
            <a:r>
              <a:rPr lang="en-US" sz="2800" dirty="0" smtClean="0">
                <a:solidFill>
                  <a:srgbClr val="FF0000"/>
                </a:solidFill>
              </a:rPr>
              <a:t> good model for CPS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61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86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2143" y="1072896"/>
            <a:ext cx="8598103" cy="61694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overlapping security domains </a:t>
            </a:r>
            <a:br>
              <a:rPr lang="en-US" dirty="0" smtClean="0"/>
            </a:br>
            <a:r>
              <a:rPr lang="en-US" dirty="0" smtClean="0"/>
              <a:t>in a CPS environment.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5537409-FD92-2C48-80AD-58A0A99CEE48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788" y="2667993"/>
            <a:ext cx="3593042" cy="2280492"/>
          </a:xfrm>
          <a:prstGeom prst="rect">
            <a:avLst/>
          </a:prstGeom>
        </p:spPr>
      </p:pic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29" y="2403588"/>
            <a:ext cx="4644332" cy="3141643"/>
          </a:xfrm>
        </p:spPr>
      </p:pic>
      <p:cxnSp>
        <p:nvCxnSpPr>
          <p:cNvPr id="5" name="Straight Arrow Connector 4"/>
          <p:cNvCxnSpPr/>
          <p:nvPr/>
        </p:nvCxnSpPr>
        <p:spPr bwMode="auto">
          <a:xfrm flipH="1">
            <a:off x="2144404" y="2667993"/>
            <a:ext cx="682905" cy="2477957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2977780" y="2667993"/>
            <a:ext cx="707987" cy="2477957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544940" y="2749990"/>
            <a:ext cx="2268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Deducible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77687" y="3363101"/>
            <a:ext cx="249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Non-Deducible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>
            <a:off x="4077376" y="3906971"/>
            <a:ext cx="854852" cy="1238979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extBox 14"/>
          <p:cNvSpPr txBox="1"/>
          <p:nvPr/>
        </p:nvSpPr>
        <p:spPr>
          <a:xfrm>
            <a:off x="-12346" y="3346574"/>
            <a:ext cx="2498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tx2"/>
                </a:solidFill>
              </a:rPr>
              <a:t>Non-Deducible</a:t>
            </a:r>
            <a:endParaRPr lang="en-US" b="1" dirty="0">
              <a:solidFill>
                <a:schemeClr val="tx2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975360" y="3906971"/>
            <a:ext cx="1000701" cy="1238979"/>
          </a:xfrm>
          <a:prstGeom prst="straightConnector1">
            <a:avLst/>
          </a:prstGeom>
          <a:solidFill>
            <a:schemeClr val="accent1"/>
          </a:solidFill>
          <a:ln w="127000" cap="flat" cmpd="sng" algn="ctr">
            <a:solidFill>
              <a:schemeClr val="tx2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25683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2" grpId="1"/>
      <p:bldP spid="15" grpId="0"/>
      <p:bldP spid="15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5154"/>
            <a:ext cx="8229600" cy="1143000"/>
          </a:xfrm>
        </p:spPr>
        <p:txBody>
          <a:bodyPr/>
          <a:lstStyle/>
          <a:p>
            <a:r>
              <a:rPr lang="en-US" dirty="0" smtClean="0"/>
              <a:t>Non-deducibility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0717"/>
            <a:ext cx="8229600" cy="4220806"/>
          </a:xfrm>
        </p:spPr>
        <p:txBody>
          <a:bodyPr/>
          <a:lstStyle/>
          <a:p>
            <a:r>
              <a:rPr lang="en-US" dirty="0" smtClean="0"/>
              <a:t>Non-deducibility </a:t>
            </a:r>
          </a:p>
          <a:p>
            <a:pPr lvl="1"/>
            <a:r>
              <a:rPr lang="en-US" dirty="0" smtClean="0"/>
              <a:t>Good?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 smtClean="0"/>
              <a:t>- Bad?</a:t>
            </a:r>
          </a:p>
        </p:txBody>
      </p:sp>
      <p:grpSp>
        <p:nvGrpSpPr>
          <p:cNvPr id="4" name="Group 31"/>
          <p:cNvGrpSpPr/>
          <p:nvPr/>
        </p:nvGrpSpPr>
        <p:grpSpPr>
          <a:xfrm>
            <a:off x="5181600" y="1459117"/>
            <a:ext cx="3276600" cy="2133600"/>
            <a:chOff x="4648200" y="2215253"/>
            <a:chExt cx="3810000" cy="2432947"/>
          </a:xfrm>
        </p:grpSpPr>
        <p:grpSp>
          <p:nvGrpSpPr>
            <p:cNvPr id="5" name="Group 33"/>
            <p:cNvGrpSpPr/>
            <p:nvPr/>
          </p:nvGrpSpPr>
          <p:grpSpPr>
            <a:xfrm>
              <a:off x="4648200" y="2215253"/>
              <a:ext cx="3581400" cy="1213749"/>
              <a:chOff x="4409997" y="3434452"/>
              <a:chExt cx="3807033" cy="1289778"/>
            </a:xfrm>
          </p:grpSpPr>
          <p:grpSp>
            <p:nvGrpSpPr>
              <p:cNvPr id="14" name="Group 42"/>
              <p:cNvGrpSpPr/>
              <p:nvPr/>
            </p:nvGrpSpPr>
            <p:grpSpPr>
              <a:xfrm>
                <a:off x="4977002" y="3434452"/>
                <a:ext cx="3240028" cy="1289778"/>
                <a:chOff x="4977002" y="3434452"/>
                <a:chExt cx="3240028" cy="1289778"/>
              </a:xfrm>
            </p:grpSpPr>
            <p:sp>
              <p:nvSpPr>
                <p:cNvPr id="16" name="Cloud 15"/>
                <p:cNvSpPr/>
                <p:nvPr/>
              </p:nvSpPr>
              <p:spPr>
                <a:xfrm>
                  <a:off x="4977002" y="3905204"/>
                  <a:ext cx="3240028" cy="819026"/>
                </a:xfrm>
                <a:prstGeom prst="cloud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7" name="Picture 5" descr="C:\Program Files\Microsoft Office\MEDIA\CAGCAT10\j0199549.wmf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clrChange>
                    <a:clrFrom>
                      <a:srgbClr val="FFC400"/>
                    </a:clrFrom>
                    <a:clrTo>
                      <a:srgbClr val="FFC400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6776356" y="3434452"/>
                  <a:ext cx="988922" cy="106224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6" descr="C:\Users\Thanushka\AppData\Local\Microsoft\Windows\Temporary Internet Files\Content.IE5\L2HAQ0P8\MCj02927300000[1].wmf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clrChange>
                    <a:clrFrom>
                      <a:srgbClr val="AFE2AF"/>
                    </a:clrFrom>
                    <a:clrTo>
                      <a:srgbClr val="AFE2AF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 flipH="1">
                  <a:off x="5467091" y="3579526"/>
                  <a:ext cx="1408388" cy="1012942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15" name="TextBox 14"/>
              <p:cNvSpPr txBox="1"/>
              <p:nvPr/>
            </p:nvSpPr>
            <p:spPr>
              <a:xfrm>
                <a:off x="4409997" y="3671577"/>
                <a:ext cx="1828800" cy="372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Secure Domain</a:t>
                </a:r>
                <a:endParaRPr lang="en-US" sz="14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6" name="Group 34"/>
            <p:cNvGrpSpPr/>
            <p:nvPr/>
          </p:nvGrpSpPr>
          <p:grpSpPr>
            <a:xfrm>
              <a:off x="4876800" y="2895600"/>
              <a:ext cx="3581400" cy="1267171"/>
              <a:chOff x="4602163" y="4114800"/>
              <a:chExt cx="4770437" cy="2757488"/>
            </a:xfrm>
          </p:grpSpPr>
          <p:pic>
            <p:nvPicPr>
              <p:cNvPr id="12" name="Picture 7" descr="C:\Users\Thanushka\AppData\Local\Microsoft\Windows\Temporary Internet Files\Content.IE5\SNBV8QKD\MCj04412880000[1].png"/>
              <p:cNvPicPr>
                <a:picLocks noChangeAspect="1" noChangeArrowheads="1"/>
              </p:cNvPicPr>
              <p:nvPr/>
            </p:nvPicPr>
            <p:blipFill>
              <a:blip r:embed="rId4" cstate="screen"/>
              <a:srcRect/>
              <a:stretch>
                <a:fillRect/>
              </a:stretch>
            </p:blipFill>
            <p:spPr bwMode="auto">
              <a:xfrm>
                <a:off x="4602163" y="4129088"/>
                <a:ext cx="2743200" cy="2743200"/>
              </a:xfrm>
              <a:prstGeom prst="rect">
                <a:avLst/>
              </a:prstGeom>
              <a:noFill/>
            </p:spPr>
          </p:pic>
          <p:pic>
            <p:nvPicPr>
              <p:cNvPr id="13" name="Picture 7" descr="C:\Users\Thanushka\AppData\Local\Microsoft\Windows\Temporary Internet Files\Content.IE5\SNBV8QKD\MCj04412880000[1].png"/>
              <p:cNvPicPr>
                <a:picLocks noChangeAspect="1" noChangeArrowheads="1"/>
              </p:cNvPicPr>
              <p:nvPr/>
            </p:nvPicPr>
            <p:blipFill>
              <a:blip r:embed="rId4" cstate="screen"/>
              <a:srcRect/>
              <a:stretch>
                <a:fillRect/>
              </a:stretch>
            </p:blipFill>
            <p:spPr bwMode="auto">
              <a:xfrm>
                <a:off x="6629400" y="4114800"/>
                <a:ext cx="2743200" cy="2743200"/>
              </a:xfrm>
              <a:prstGeom prst="rect">
                <a:avLst/>
              </a:prstGeom>
              <a:noFill/>
            </p:spPr>
          </p:pic>
        </p:grpSp>
        <p:grpSp>
          <p:nvGrpSpPr>
            <p:cNvPr id="7" name="Group 35"/>
            <p:cNvGrpSpPr/>
            <p:nvPr/>
          </p:nvGrpSpPr>
          <p:grpSpPr>
            <a:xfrm>
              <a:off x="5302387" y="3644285"/>
              <a:ext cx="2805699" cy="1003915"/>
              <a:chOff x="5638800" y="5486400"/>
              <a:chExt cx="2982463" cy="1066800"/>
            </a:xfrm>
          </p:grpSpPr>
          <p:grpSp>
            <p:nvGrpSpPr>
              <p:cNvPr id="8" name="Group 36"/>
              <p:cNvGrpSpPr/>
              <p:nvPr/>
            </p:nvGrpSpPr>
            <p:grpSpPr>
              <a:xfrm>
                <a:off x="5638800" y="5486400"/>
                <a:ext cx="1752600" cy="1066800"/>
                <a:chOff x="5638800" y="5486400"/>
                <a:chExt cx="1752600" cy="1066800"/>
              </a:xfrm>
            </p:grpSpPr>
            <p:sp>
              <p:nvSpPr>
                <p:cNvPr id="10" name="Cloud 9"/>
                <p:cNvSpPr/>
                <p:nvPr/>
              </p:nvSpPr>
              <p:spPr>
                <a:xfrm>
                  <a:off x="5638800" y="5486400"/>
                  <a:ext cx="1752600" cy="838200"/>
                </a:xfrm>
                <a:prstGeom prst="cloud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11" name="Picture 10" descr="C:\Users\Thanushka\AppData\Local\Microsoft\Windows\Temporary Internet Files\Content.IE5\ZMSM80OG\MCj04344110000[1].wmf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6138333" y="5562600"/>
                  <a:ext cx="880534" cy="99060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9" name="TextBox 8"/>
              <p:cNvSpPr txBox="1"/>
              <p:nvPr/>
            </p:nvSpPr>
            <p:spPr>
              <a:xfrm>
                <a:off x="7021063" y="6073191"/>
                <a:ext cx="1600200" cy="2610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Open Domain</a:t>
                </a:r>
                <a:endParaRPr lang="en-US" sz="14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19" name="Group 31"/>
          <p:cNvGrpSpPr/>
          <p:nvPr/>
        </p:nvGrpSpPr>
        <p:grpSpPr>
          <a:xfrm>
            <a:off x="5222416" y="4073752"/>
            <a:ext cx="3276600" cy="2133600"/>
            <a:chOff x="4648200" y="2215253"/>
            <a:chExt cx="3810000" cy="2432947"/>
          </a:xfrm>
        </p:grpSpPr>
        <p:grpSp>
          <p:nvGrpSpPr>
            <p:cNvPr id="20" name="Group 33"/>
            <p:cNvGrpSpPr/>
            <p:nvPr/>
          </p:nvGrpSpPr>
          <p:grpSpPr>
            <a:xfrm>
              <a:off x="4648200" y="2215253"/>
              <a:ext cx="3581400" cy="1213749"/>
              <a:chOff x="4409997" y="3434452"/>
              <a:chExt cx="3807033" cy="1289778"/>
            </a:xfrm>
          </p:grpSpPr>
          <p:grpSp>
            <p:nvGrpSpPr>
              <p:cNvPr id="29" name="Group 42"/>
              <p:cNvGrpSpPr/>
              <p:nvPr/>
            </p:nvGrpSpPr>
            <p:grpSpPr>
              <a:xfrm>
                <a:off x="4977002" y="3434452"/>
                <a:ext cx="3240028" cy="1289778"/>
                <a:chOff x="4977002" y="3434452"/>
                <a:chExt cx="3240028" cy="1289778"/>
              </a:xfrm>
            </p:grpSpPr>
            <p:sp>
              <p:nvSpPr>
                <p:cNvPr id="31" name="Cloud 30"/>
                <p:cNvSpPr/>
                <p:nvPr/>
              </p:nvSpPr>
              <p:spPr>
                <a:xfrm>
                  <a:off x="4977002" y="3905204"/>
                  <a:ext cx="3240028" cy="819026"/>
                </a:xfrm>
                <a:prstGeom prst="cloud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32" name="Picture 5" descr="C:\Program Files\Microsoft Office\MEDIA\CAGCAT10\j0199549.wmf"/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clrChange>
                    <a:clrFrom>
                      <a:srgbClr val="FFC400"/>
                    </a:clrFrom>
                    <a:clrTo>
                      <a:srgbClr val="FFC400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6776356" y="3434452"/>
                  <a:ext cx="988922" cy="1062246"/>
                </a:xfrm>
                <a:prstGeom prst="rect">
                  <a:avLst/>
                </a:prstGeom>
                <a:noFill/>
              </p:spPr>
            </p:pic>
            <p:pic>
              <p:nvPicPr>
                <p:cNvPr id="33" name="Picture 6" descr="C:\Users\Thanushka\AppData\Local\Microsoft\Windows\Temporary Internet Files\Content.IE5\L2HAQ0P8\MCj02927300000[1].wmf"/>
                <p:cNvPicPr>
                  <a:picLocks noChangeAspect="1" noChangeArrowheads="1"/>
                </p:cNvPicPr>
                <p:nvPr/>
              </p:nvPicPr>
              <p:blipFill>
                <a:blip r:embed="rId3" cstate="screen">
                  <a:clrChange>
                    <a:clrFrom>
                      <a:srgbClr val="AFE2AF"/>
                    </a:clrFrom>
                    <a:clrTo>
                      <a:srgbClr val="AFE2AF">
                        <a:alpha val="0"/>
                      </a:srgbClr>
                    </a:clrTo>
                  </a:clrChange>
                  <a:duotone>
                    <a:schemeClr val="accent2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 flipH="1">
                  <a:off x="5467091" y="3579526"/>
                  <a:ext cx="1408388" cy="1012942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30" name="TextBox 29"/>
              <p:cNvSpPr txBox="1"/>
              <p:nvPr/>
            </p:nvSpPr>
            <p:spPr>
              <a:xfrm>
                <a:off x="4409997" y="3671577"/>
                <a:ext cx="1828800" cy="3729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Open Domain</a:t>
                </a:r>
                <a:endParaRPr lang="en-US" sz="14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  <p:grpSp>
          <p:nvGrpSpPr>
            <p:cNvPr id="21" name="Group 34"/>
            <p:cNvGrpSpPr/>
            <p:nvPr/>
          </p:nvGrpSpPr>
          <p:grpSpPr>
            <a:xfrm>
              <a:off x="4876800" y="2895600"/>
              <a:ext cx="3581400" cy="1267171"/>
              <a:chOff x="4602163" y="4114800"/>
              <a:chExt cx="4770437" cy="2757488"/>
            </a:xfrm>
          </p:grpSpPr>
          <p:pic>
            <p:nvPicPr>
              <p:cNvPr id="27" name="Picture 7" descr="C:\Users\Thanushka\AppData\Local\Microsoft\Windows\Temporary Internet Files\Content.IE5\SNBV8QKD\MCj04412880000[1].png"/>
              <p:cNvPicPr>
                <a:picLocks noChangeAspect="1" noChangeArrowheads="1"/>
              </p:cNvPicPr>
              <p:nvPr/>
            </p:nvPicPr>
            <p:blipFill>
              <a:blip r:embed="rId4" cstate="screen"/>
              <a:srcRect/>
              <a:stretch>
                <a:fillRect/>
              </a:stretch>
            </p:blipFill>
            <p:spPr bwMode="auto">
              <a:xfrm>
                <a:off x="4602163" y="4129088"/>
                <a:ext cx="2743200" cy="2743200"/>
              </a:xfrm>
              <a:prstGeom prst="rect">
                <a:avLst/>
              </a:prstGeom>
              <a:noFill/>
            </p:spPr>
          </p:pic>
          <p:pic>
            <p:nvPicPr>
              <p:cNvPr id="28" name="Picture 7" descr="C:\Users\Thanushka\AppData\Local\Microsoft\Windows\Temporary Internet Files\Content.IE5\SNBV8QKD\MCj04412880000[1].png"/>
              <p:cNvPicPr>
                <a:picLocks noChangeAspect="1" noChangeArrowheads="1"/>
              </p:cNvPicPr>
              <p:nvPr/>
            </p:nvPicPr>
            <p:blipFill>
              <a:blip r:embed="rId4" cstate="screen"/>
              <a:srcRect/>
              <a:stretch>
                <a:fillRect/>
              </a:stretch>
            </p:blipFill>
            <p:spPr bwMode="auto">
              <a:xfrm>
                <a:off x="6629400" y="4114800"/>
                <a:ext cx="2743200" cy="2743200"/>
              </a:xfrm>
              <a:prstGeom prst="rect">
                <a:avLst/>
              </a:prstGeom>
              <a:noFill/>
            </p:spPr>
          </p:pic>
        </p:grpSp>
        <p:grpSp>
          <p:nvGrpSpPr>
            <p:cNvPr id="22" name="Group 35"/>
            <p:cNvGrpSpPr/>
            <p:nvPr/>
          </p:nvGrpSpPr>
          <p:grpSpPr>
            <a:xfrm>
              <a:off x="5302387" y="3644285"/>
              <a:ext cx="2805699" cy="1003915"/>
              <a:chOff x="5638800" y="5486400"/>
              <a:chExt cx="2982463" cy="1066800"/>
            </a:xfrm>
          </p:grpSpPr>
          <p:grpSp>
            <p:nvGrpSpPr>
              <p:cNvPr id="23" name="Group 36"/>
              <p:cNvGrpSpPr/>
              <p:nvPr/>
            </p:nvGrpSpPr>
            <p:grpSpPr>
              <a:xfrm>
                <a:off x="5638800" y="5486400"/>
                <a:ext cx="1752600" cy="1066800"/>
                <a:chOff x="5638800" y="5486400"/>
                <a:chExt cx="1752600" cy="1066800"/>
              </a:xfrm>
            </p:grpSpPr>
            <p:sp>
              <p:nvSpPr>
                <p:cNvPr id="25" name="Cloud 24"/>
                <p:cNvSpPr/>
                <p:nvPr/>
              </p:nvSpPr>
              <p:spPr>
                <a:xfrm>
                  <a:off x="5638800" y="5486400"/>
                  <a:ext cx="1752600" cy="838200"/>
                </a:xfrm>
                <a:prstGeom prst="cloud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26" name="Picture 25" descr="C:\Users\Thanushka\AppData\Local\Microsoft\Windows\Temporary Internet Files\Content.IE5\ZMSM80OG\MCj04344110000[1].wmf"/>
                <p:cNvPicPr>
                  <a:picLocks noChangeAspect="1" noChangeArrowheads="1"/>
                </p:cNvPicPr>
                <p:nvPr/>
              </p:nvPicPr>
              <p:blipFill>
                <a:blip r:embed="rId5" cstate="screen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</a:blip>
                <a:srcRect/>
                <a:stretch>
                  <a:fillRect/>
                </a:stretch>
              </p:blipFill>
              <p:spPr bwMode="auto">
                <a:xfrm>
                  <a:off x="6138333" y="5562600"/>
                  <a:ext cx="880534" cy="990600"/>
                </a:xfrm>
                <a:prstGeom prst="rect">
                  <a:avLst/>
                </a:prstGeom>
                <a:noFill/>
              </p:spPr>
            </p:pic>
          </p:grpSp>
          <p:sp>
            <p:nvSpPr>
              <p:cNvPr id="24" name="TextBox 23"/>
              <p:cNvSpPr txBox="1"/>
              <p:nvPr/>
            </p:nvSpPr>
            <p:spPr>
              <a:xfrm>
                <a:off x="7021063" y="6073191"/>
                <a:ext cx="1600200" cy="261060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 anchorCtr="1">
                <a:spAutoFit/>
              </a:bodyPr>
              <a:lstStyle/>
              <a:p>
                <a:r>
                  <a:rPr lang="en-US" sz="1400" b="1" dirty="0" smtClean="0">
                    <a:solidFill>
                      <a:schemeClr val="accent6">
                        <a:lumMod val="75000"/>
                      </a:schemeClr>
                    </a:solidFill>
                  </a:rPr>
                  <a:t>Inside Domain</a:t>
                </a:r>
                <a:endParaRPr lang="en-US" sz="1400" b="1" dirty="0">
                  <a:solidFill>
                    <a:schemeClr val="accent6">
                      <a:lumMod val="75000"/>
                    </a:schemeClr>
                  </a:solidFill>
                </a:endParaRPr>
              </a:p>
            </p:txBody>
          </p:sp>
        </p:grpSp>
      </p:grpSp>
      <p:sp>
        <p:nvSpPr>
          <p:cNvPr id="34" name="TextBox 33"/>
          <p:cNvSpPr txBox="1"/>
          <p:nvPr/>
        </p:nvSpPr>
        <p:spPr>
          <a:xfrm>
            <a:off x="307731" y="5668840"/>
            <a:ext cx="477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Non-deducibility is a bidirectional model.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29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modern Cyber-Physical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7892"/>
            <a:ext cx="3651504" cy="639276"/>
          </a:xfrm>
        </p:spPr>
        <p:txBody>
          <a:bodyPr>
            <a:normAutofit/>
          </a:bodyPr>
          <a:lstStyle/>
          <a:p>
            <a:r>
              <a:rPr lang="en-US" dirty="0" smtClean="0"/>
              <a:t>Community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704" y="1665329"/>
            <a:ext cx="4873752" cy="38890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b="15556"/>
          <a:stretch/>
        </p:blipFill>
        <p:spPr>
          <a:xfrm>
            <a:off x="7319282" y="3609874"/>
            <a:ext cx="1186299" cy="99974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536" y="3609874"/>
            <a:ext cx="1429630" cy="1040993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2551737"/>
            <a:ext cx="4013336" cy="63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Local Management</a:t>
            </a:r>
          </a:p>
          <a:p>
            <a:pPr lvl="1"/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3256624"/>
            <a:ext cx="3651504" cy="63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Locally Sourced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981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The Challenge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Prevent the bad guys from seeing confidential/private information.</a:t>
            </a:r>
          </a:p>
          <a:p>
            <a:r>
              <a:rPr lang="en-US" dirty="0" smtClean="0"/>
              <a:t>Make sure the good guys can deduce that an attack is happening from the bad guys</a:t>
            </a:r>
          </a:p>
          <a:p>
            <a:r>
              <a:rPr lang="en-US" dirty="0" smtClean="0"/>
              <a:t>In a CPS</a:t>
            </a:r>
          </a:p>
          <a:p>
            <a:r>
              <a:rPr lang="en-US" dirty="0" smtClean="0"/>
              <a:t>With the same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73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Multiple Domain </a:t>
            </a:r>
            <a:r>
              <a:rPr lang="en-US" b="1" dirty="0" err="1"/>
              <a:t>Nondeducibility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56" t="10924" r="1759" b="29926"/>
          <a:stretch/>
        </p:blipFill>
        <p:spPr>
          <a:xfrm>
            <a:off x="669712" y="1509823"/>
            <a:ext cx="7671225" cy="2966927"/>
          </a:xfrm>
        </p:spPr>
      </p:pic>
      <p:sp>
        <p:nvSpPr>
          <p:cNvPr id="3" name="Rectangle 2"/>
          <p:cNvSpPr/>
          <p:nvPr/>
        </p:nvSpPr>
        <p:spPr>
          <a:xfrm>
            <a:off x="1435311" y="4705261"/>
            <a:ext cx="705146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On any given world, the valuation </a:t>
            </a:r>
            <a:r>
              <a:rPr lang="en-US" dirty="0" smtClean="0"/>
              <a:t>functions, </a:t>
            </a:r>
            <a:r>
              <a:rPr lang="en-US" dirty="0" err="1" smtClean="0"/>
              <a:t>V</a:t>
            </a:r>
            <a:r>
              <a:rPr lang="en-US" baseline="30000" dirty="0" err="1" smtClean="0"/>
              <a:t>i</a:t>
            </a:r>
            <a:r>
              <a:rPr lang="en-US" baseline="-25000" dirty="0" err="1"/>
              <a:t>x</a:t>
            </a:r>
            <a:r>
              <a:rPr lang="en-US" dirty="0" smtClean="0"/>
              <a:t> </a:t>
            </a:r>
            <a:r>
              <a:rPr lang="en-US" dirty="0"/>
              <a:t>(w) </a:t>
            </a:r>
            <a:r>
              <a:rPr lang="en-US" dirty="0" smtClean="0"/>
              <a:t>, </a:t>
            </a:r>
            <a:r>
              <a:rPr lang="en-US" dirty="0"/>
              <a:t>will return the value of the corresponding state </a:t>
            </a:r>
            <a:r>
              <a:rPr lang="en-US" dirty="0" smtClean="0"/>
              <a:t>variable x </a:t>
            </a:r>
            <a:r>
              <a:rPr lang="en-US" dirty="0"/>
              <a:t>as seen by </a:t>
            </a:r>
            <a:r>
              <a:rPr lang="en-US" dirty="0" smtClean="0"/>
              <a:t>an entity in a partition, i.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5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Multiple Domains of </a:t>
            </a:r>
            <a:r>
              <a:rPr lang="en-US" b="1" dirty="0" err="1" smtClean="0"/>
              <a:t>Stuxnet</a:t>
            </a:r>
            <a:endParaRPr lang="en-US" b="1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985" y="1804135"/>
            <a:ext cx="7033846" cy="5019596"/>
          </a:xfrm>
        </p:spPr>
      </p:pic>
      <p:pic>
        <p:nvPicPr>
          <p:cNvPr id="5" name="Picture 6" descr="http://photos.gograph.com/thumbs/CSP/CSP990/k1010229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9754" y="5278316"/>
            <a:ext cx="570645" cy="59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935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0708"/>
            <a:ext cx="8229600" cy="59309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Stuxnet Attack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83" y="1032615"/>
            <a:ext cx="7033846" cy="5019596"/>
          </a:xfrm>
        </p:spPr>
      </p:pic>
      <p:sp>
        <p:nvSpPr>
          <p:cNvPr id="3" name="Curved Right Arrow 2"/>
          <p:cNvSpPr/>
          <p:nvPr/>
        </p:nvSpPr>
        <p:spPr>
          <a:xfrm flipV="1">
            <a:off x="1723293" y="3226044"/>
            <a:ext cx="691661" cy="119575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Right Arrow 4"/>
          <p:cNvSpPr/>
          <p:nvPr/>
        </p:nvSpPr>
        <p:spPr>
          <a:xfrm flipV="1">
            <a:off x="1617786" y="2135798"/>
            <a:ext cx="691661" cy="119575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urved Right Arrow 5"/>
          <p:cNvSpPr/>
          <p:nvPr/>
        </p:nvSpPr>
        <p:spPr>
          <a:xfrm rot="5400000" flipV="1">
            <a:off x="4314094" y="928322"/>
            <a:ext cx="691661" cy="119575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/>
          <p:cNvSpPr/>
          <p:nvPr/>
        </p:nvSpPr>
        <p:spPr>
          <a:xfrm rot="10800000" flipV="1">
            <a:off x="6928342" y="3677384"/>
            <a:ext cx="691661" cy="119575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2697" y="3677384"/>
            <a:ext cx="1123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I1,0, B1I1,0</a:t>
            </a:r>
          </a:p>
          <a:p>
            <a:r>
              <a:rPr lang="en-US" dirty="0" smtClean="0"/>
              <a:t>T1,0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515" y="2302714"/>
            <a:ext cx="1123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I2,1, B2I2,1</a:t>
            </a:r>
          </a:p>
          <a:p>
            <a:r>
              <a:rPr lang="en-US" dirty="0" smtClean="0"/>
              <a:t>T2,1</a:t>
            </a:r>
            <a:endParaRPr lang="en-US" dirty="0"/>
          </a:p>
        </p:txBody>
      </p:sp>
      <p:pic>
        <p:nvPicPr>
          <p:cNvPr id="10" name="Picture 6" descr="http://photos.gograph.com/thumbs/CSP/CSP990/k1010229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16" y="4573726"/>
            <a:ext cx="570645" cy="59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90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4325"/>
            <a:ext cx="8229600" cy="7376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Stuxnet Attack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94" y="1038304"/>
            <a:ext cx="7033846" cy="5019596"/>
          </a:xfrm>
        </p:spPr>
      </p:pic>
      <p:sp>
        <p:nvSpPr>
          <p:cNvPr id="3" name="Curved Right Arrow 2"/>
          <p:cNvSpPr/>
          <p:nvPr/>
        </p:nvSpPr>
        <p:spPr>
          <a:xfrm flipV="1">
            <a:off x="1723293" y="3197469"/>
            <a:ext cx="691661" cy="119575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Curved Right Arrow 4"/>
          <p:cNvSpPr/>
          <p:nvPr/>
        </p:nvSpPr>
        <p:spPr>
          <a:xfrm flipV="1">
            <a:off x="1617786" y="2107223"/>
            <a:ext cx="691661" cy="119575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Curved Right Arrow 5"/>
          <p:cNvSpPr/>
          <p:nvPr/>
        </p:nvSpPr>
        <p:spPr>
          <a:xfrm rot="5400000" flipV="1">
            <a:off x="4314094" y="899747"/>
            <a:ext cx="691661" cy="119575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Right Arrow 6"/>
          <p:cNvSpPr/>
          <p:nvPr/>
        </p:nvSpPr>
        <p:spPr>
          <a:xfrm rot="10800000" flipV="1">
            <a:off x="6928342" y="3648809"/>
            <a:ext cx="691661" cy="1195754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2697" y="3648809"/>
            <a:ext cx="1123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I1,0, B1I1,0</a:t>
            </a:r>
          </a:p>
          <a:p>
            <a:r>
              <a:rPr lang="en-US" dirty="0" smtClean="0"/>
              <a:t>T1,0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49515" y="2274139"/>
            <a:ext cx="1123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I2,1, B2I2,1</a:t>
            </a:r>
          </a:p>
          <a:p>
            <a:r>
              <a:rPr lang="en-US" dirty="0" smtClean="0"/>
              <a:t>T2,1</a:t>
            </a:r>
            <a:endParaRPr lang="en-US" dirty="0"/>
          </a:p>
        </p:txBody>
      </p:sp>
      <p:pic>
        <p:nvPicPr>
          <p:cNvPr id="11" name="Picture 6" descr="http://photos.gograph.com/thumbs/CSP/CSP990/k1010229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57" y="4844563"/>
            <a:ext cx="570645" cy="59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849609" y="3423001"/>
            <a:ext cx="1123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I4,3, ~B4I4,3</a:t>
            </a:r>
          </a:p>
          <a:p>
            <a:r>
              <a:rPr lang="en-US" dirty="0" smtClean="0"/>
              <a:t>~T4,3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614765" y="5143976"/>
            <a:ext cx="11234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I4,0, B4I4,0</a:t>
            </a:r>
          </a:p>
          <a:p>
            <a:r>
              <a:rPr lang="en-US" dirty="0" smtClean="0"/>
              <a:t>T4,0</a:t>
            </a:r>
            <a:endParaRPr lang="en-US" dirty="0"/>
          </a:p>
        </p:txBody>
      </p:sp>
      <p:sp>
        <p:nvSpPr>
          <p:cNvPr id="10" name="Curved Right Arrow 9"/>
          <p:cNvSpPr/>
          <p:nvPr/>
        </p:nvSpPr>
        <p:spPr>
          <a:xfrm rot="5400000" flipH="1" flipV="1">
            <a:off x="4300973" y="4385830"/>
            <a:ext cx="542054" cy="1459521"/>
          </a:xfrm>
          <a:prstGeom prst="curved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9682" name="Picture 2" descr="http://www.updatezen.com/wp-content/uploads/2014/09/questionmarkperson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015" y="4402628"/>
            <a:ext cx="531325" cy="53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Callout 11"/>
          <p:cNvSpPr/>
          <p:nvPr/>
        </p:nvSpPr>
        <p:spPr>
          <a:xfrm>
            <a:off x="5367812" y="3423001"/>
            <a:ext cx="1884922" cy="990856"/>
          </a:xfrm>
          <a:prstGeom prst="wedgeEllipse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Alert,</a:t>
            </a:r>
          </a:p>
          <a:p>
            <a:pPr algn="ctr"/>
            <a:r>
              <a:rPr lang="en-US" dirty="0" smtClean="0"/>
              <a:t>Mismatch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99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0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40" y="1904791"/>
            <a:ext cx="7783083" cy="402248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1645920" y="4338828"/>
            <a:ext cx="1783080" cy="5303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70432" y="4869180"/>
            <a:ext cx="88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Tank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498080" y="3589020"/>
            <a:ext cx="877824" cy="68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863840" y="2875788"/>
            <a:ext cx="128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Monitoring Station</a:t>
            </a:r>
          </a:p>
        </p:txBody>
      </p:sp>
      <p:cxnSp>
        <p:nvCxnSpPr>
          <p:cNvPr id="10" name="Straight Arrow Connector 9"/>
          <p:cNvCxnSpPr>
            <a:stCxn id="11" idx="2"/>
          </p:cNvCxnSpPr>
          <p:nvPr/>
        </p:nvCxnSpPr>
        <p:spPr>
          <a:xfrm flipH="1">
            <a:off x="5129784" y="1431036"/>
            <a:ext cx="1399032" cy="17583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59552" y="1061704"/>
            <a:ext cx="193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Filtration Units</a:t>
            </a:r>
          </a:p>
        </p:txBody>
      </p: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F04DADF1-EBE3-46AB-81DB-BF2F855E5DEB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8850" y="523875"/>
            <a:ext cx="8185150" cy="1095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Secure </a:t>
            </a: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Water Treatment Testbed (SWaT)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8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659305" y="524149"/>
            <a:ext cx="8196210" cy="4956047"/>
          </a:xfrm>
        </p:spPr>
        <p:txBody>
          <a:bodyPr/>
          <a:lstStyle/>
          <a:p>
            <a:r>
              <a:rPr lang="en-US" dirty="0"/>
              <a:t>SWaT is currently located at SUTD </a:t>
            </a:r>
            <a:r>
              <a:rPr lang="en-US" dirty="0" smtClean="0"/>
              <a:t>University, </a:t>
            </a:r>
            <a:r>
              <a:rPr lang="en-US" dirty="0"/>
              <a:t>Singapore.</a:t>
            </a:r>
          </a:p>
          <a:p>
            <a:r>
              <a:rPr lang="en-US" dirty="0"/>
              <a:t>It consists of 6 processes for water purification</a:t>
            </a:r>
          </a:p>
          <a:p>
            <a:r>
              <a:rPr lang="en-US" dirty="0"/>
              <a:t>It consists of 42 sensors and actuators</a:t>
            </a:r>
          </a:p>
          <a:p>
            <a:r>
              <a:rPr lang="en-US" dirty="0"/>
              <a:t>MSDND model is applied onto SWaT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965" y="2724719"/>
            <a:ext cx="6675120" cy="325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78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4008" y="283736"/>
            <a:ext cx="9354312" cy="65742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428" y="38586"/>
            <a:ext cx="3584448" cy="1144998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3B49"/>
                </a:solidFill>
              </a:rPr>
              <a:t>Process 1: Raw Water</a:t>
            </a:r>
          </a:p>
          <a:p>
            <a:pPr algn="ctr"/>
            <a:endParaRPr lang="en-US" dirty="0">
              <a:solidFill>
                <a:srgbClr val="003B49"/>
              </a:solidFill>
            </a:endParaRPr>
          </a:p>
          <a:p>
            <a:pPr algn="ctr"/>
            <a:r>
              <a:rPr lang="en-US" dirty="0">
                <a:solidFill>
                  <a:srgbClr val="003B49"/>
                </a:solidFill>
              </a:rPr>
              <a:t>Purpose is to supply water to other processes of SWaT</a:t>
            </a:r>
          </a:p>
        </p:txBody>
      </p:sp>
      <p:cxnSp>
        <p:nvCxnSpPr>
          <p:cNvPr id="7" name="Straight Arrow Connector 6"/>
          <p:cNvCxnSpPr>
            <a:cxnSpLocks/>
            <a:stCxn id="5" idx="2"/>
          </p:cNvCxnSpPr>
          <p:nvPr/>
        </p:nvCxnSpPr>
        <p:spPr>
          <a:xfrm flipH="1">
            <a:off x="1663916" y="1183584"/>
            <a:ext cx="173736" cy="886954"/>
          </a:xfrm>
          <a:prstGeom prst="straightConnector1">
            <a:avLst/>
          </a:prstGeom>
          <a:ln>
            <a:solidFill>
              <a:schemeClr val="accent4">
                <a:lumMod val="1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9CA529B-B46A-446F-8397-7BC6AE830F7E}"/>
              </a:ext>
            </a:extLst>
          </p:cNvPr>
          <p:cNvSpPr/>
          <p:nvPr/>
        </p:nvSpPr>
        <p:spPr>
          <a:xfrm>
            <a:off x="399393" y="2154621"/>
            <a:ext cx="2060028" cy="16711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912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0" y="460375"/>
            <a:ext cx="8185150" cy="58261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System Architecture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2416"/>
            <a:ext cx="9144000" cy="60990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592" y="6400800"/>
            <a:ext cx="849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Level 0: Ring Network, Level 1: Star Network</a:t>
            </a:r>
          </a:p>
        </p:txBody>
      </p:sp>
    </p:spTree>
    <p:extLst>
      <p:ext uri="{BB962C8B-B14F-4D97-AF65-F5344CB8AC3E}">
        <p14:creationId xmlns:p14="http://schemas.microsoft.com/office/powerpoint/2010/main" val="181128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958850" y="523875"/>
            <a:ext cx="8185150" cy="11207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Working </a:t>
            </a: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MSDND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2534704" y="3780782"/>
            <a:ext cx="937794" cy="609214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Valve</a:t>
            </a:r>
          </a:p>
        </p:txBody>
      </p:sp>
      <p:sp>
        <p:nvSpPr>
          <p:cNvPr id="5" name="Rectangle 4"/>
          <p:cNvSpPr/>
          <p:nvPr/>
        </p:nvSpPr>
        <p:spPr>
          <a:xfrm>
            <a:off x="4054296" y="3734688"/>
            <a:ext cx="1192696" cy="8348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RAW WATER TANK</a:t>
            </a:r>
          </a:p>
        </p:txBody>
      </p:sp>
      <p:sp>
        <p:nvSpPr>
          <p:cNvPr id="6" name="Rectangle 5"/>
          <p:cNvSpPr/>
          <p:nvPr/>
        </p:nvSpPr>
        <p:spPr>
          <a:xfrm>
            <a:off x="5909967" y="3838977"/>
            <a:ext cx="901148" cy="57458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PUMP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91100" y="3352584"/>
            <a:ext cx="119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LIT101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641806" y="3434927"/>
            <a:ext cx="848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P101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7380" y="1241932"/>
            <a:ext cx="1818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PROCESS 1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>
          <a:xfrm>
            <a:off x="3480985" y="4025947"/>
            <a:ext cx="492549" cy="7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5353519" y="4066434"/>
            <a:ext cx="5035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977380" y="3804259"/>
            <a:ext cx="1132227" cy="60930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Flow Sensor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354850" y="3837503"/>
            <a:ext cx="1013640" cy="6337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Flow Sensor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271707" y="2696589"/>
            <a:ext cx="764105" cy="44183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513576" y="3747594"/>
            <a:ext cx="984431" cy="670824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892210" y="3811066"/>
            <a:ext cx="954503" cy="62847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353274" y="3798908"/>
            <a:ext cx="1050515" cy="706446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668132" y="3392028"/>
            <a:ext cx="58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</a:t>
            </a:r>
            <a:r>
              <a:rPr lang="en-US" b="1" baseline="-25000" dirty="0"/>
              <a:t>0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100683" y="3384460"/>
            <a:ext cx="58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</a:t>
            </a:r>
            <a:r>
              <a:rPr lang="en-US" b="1" baseline="-25000" dirty="0"/>
              <a:t>1</a:t>
            </a:r>
            <a:endParaRPr lang="en-US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4934548" y="3356771"/>
            <a:ext cx="58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</a:t>
            </a:r>
            <a:r>
              <a:rPr lang="en-US" b="1" baseline="-25000" dirty="0"/>
              <a:t>2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6564332" y="3388030"/>
            <a:ext cx="58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</a:t>
            </a:r>
            <a:r>
              <a:rPr lang="en-US" b="1" baseline="-25000" dirty="0"/>
              <a:t>3</a:t>
            </a:r>
            <a:endParaRPr 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966312" y="3384460"/>
            <a:ext cx="58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</a:t>
            </a:r>
            <a:r>
              <a:rPr lang="en-US" b="1" baseline="-25000" dirty="0"/>
              <a:t>4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681986" y="2685914"/>
            <a:ext cx="58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</a:t>
            </a:r>
            <a:r>
              <a:rPr lang="en-US" b="1" baseline="-25000" dirty="0"/>
              <a:t>5</a:t>
            </a:r>
            <a:endParaRPr lang="en-US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4277011" y="2727526"/>
            <a:ext cx="758801" cy="36933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PLC 1</a:t>
            </a:r>
          </a:p>
        </p:txBody>
      </p:sp>
      <p:sp>
        <p:nvSpPr>
          <p:cNvPr id="28" name="Rectangle 27"/>
          <p:cNvSpPr/>
          <p:nvPr/>
        </p:nvSpPr>
        <p:spPr>
          <a:xfrm>
            <a:off x="4024286" y="3698896"/>
            <a:ext cx="1254324" cy="917942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73233" y="3756927"/>
            <a:ext cx="1148950" cy="704277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>
            <a:cxnSpLocks/>
          </p:cNvCxnSpPr>
          <p:nvPr/>
        </p:nvCxnSpPr>
        <p:spPr>
          <a:xfrm>
            <a:off x="6811115" y="4070086"/>
            <a:ext cx="5035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/>
          </p:cNvCxnSpPr>
          <p:nvPr/>
        </p:nvCxnSpPr>
        <p:spPr>
          <a:xfrm>
            <a:off x="2159619" y="4033412"/>
            <a:ext cx="33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36283" y="5263663"/>
            <a:ext cx="7020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 – Level Indication Transmitter, FIT – Flow Indication Transmitter, MV101 – Motorized Valves and P - Pump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014" y="2320671"/>
            <a:ext cx="1215836" cy="115504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970" y="2308504"/>
            <a:ext cx="1171412" cy="11714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4229DEE-9A6D-4B59-87A1-EF72BB4FC4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354" y="2301475"/>
            <a:ext cx="1171412" cy="1171412"/>
          </a:xfrm>
          <a:prstGeom prst="rect">
            <a:avLst/>
          </a:prstGeom>
        </p:spPr>
      </p:pic>
      <p:pic>
        <p:nvPicPr>
          <p:cNvPr id="1026" name="Picture 2" descr="Image result for motorized valve">
            <a:extLst>
              <a:ext uri="{FF2B5EF4-FFF2-40B4-BE49-F238E27FC236}">
                <a16:creationId xmlns:a16="http://schemas.microsoft.com/office/drawing/2014/main" id="{B7943E31-736C-4AF2-BDC7-FDC300C11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97" y="2317843"/>
            <a:ext cx="868388" cy="112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537D8BA-68B9-41ED-A185-23AB5933BDAA}"/>
              </a:ext>
            </a:extLst>
          </p:cNvPr>
          <p:cNvSpPr txBox="1"/>
          <p:nvPr/>
        </p:nvSpPr>
        <p:spPr>
          <a:xfrm>
            <a:off x="2159743" y="3392028"/>
            <a:ext cx="119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MV101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806214A-D495-466B-B5C6-4E9DFE8B9572}"/>
              </a:ext>
            </a:extLst>
          </p:cNvPr>
          <p:cNvSpPr txBox="1"/>
          <p:nvPr/>
        </p:nvSpPr>
        <p:spPr>
          <a:xfrm>
            <a:off x="631658" y="3392028"/>
            <a:ext cx="119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FIT101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A798BDF-4524-4FB0-AC4B-EFDE2BBAE63F}"/>
              </a:ext>
            </a:extLst>
          </p:cNvPr>
          <p:cNvSpPr txBox="1"/>
          <p:nvPr/>
        </p:nvSpPr>
        <p:spPr>
          <a:xfrm>
            <a:off x="7032104" y="3436316"/>
            <a:ext cx="1192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FIT101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1621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20" grpId="0"/>
      <p:bldP spid="21" grpId="0"/>
      <p:bldP spid="22" grpId="0"/>
      <p:bldP spid="23" grpId="0"/>
      <p:bldP spid="24" grpId="0"/>
      <p:bldP spid="28" grpId="0" animBg="1"/>
      <p:bldP spid="29" grpId="0" animBg="1"/>
      <p:bldP spid="38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8328" y="1665329"/>
            <a:ext cx="4873752" cy="38890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Modern Security Domains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7892"/>
            <a:ext cx="3651504" cy="639276"/>
          </a:xfrm>
        </p:spPr>
        <p:txBody>
          <a:bodyPr>
            <a:normAutofit/>
          </a:bodyPr>
          <a:lstStyle/>
          <a:p>
            <a:r>
              <a:rPr lang="en-US" dirty="0" smtClean="0"/>
              <a:t>Community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2551737"/>
            <a:ext cx="4013336" cy="63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Local Management</a:t>
            </a:r>
            <a:endParaRPr lang="en-US" dirty="0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3882946"/>
            <a:ext cx="3870960" cy="63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Secure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3256624"/>
            <a:ext cx="3651504" cy="6392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Locally Sourced</a:t>
            </a:r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57200" y="4412309"/>
            <a:ext cx="3870960" cy="6392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Privacy Preserving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69"/>
          <a:stretch/>
        </p:blipFill>
        <p:spPr>
          <a:xfrm>
            <a:off x="4467488" y="1932275"/>
            <a:ext cx="4551544" cy="306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0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958850" y="523875"/>
            <a:ext cx="8185150" cy="7921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Working of MSDND (Cont.)</a:t>
            </a:r>
          </a:p>
        </p:txBody>
      </p:sp>
      <p:sp>
        <p:nvSpPr>
          <p:cNvPr id="4" name="Rectangle: Rounded Corners 3"/>
          <p:cNvSpPr/>
          <p:nvPr/>
        </p:nvSpPr>
        <p:spPr>
          <a:xfrm>
            <a:off x="3909637" y="4130830"/>
            <a:ext cx="1010093" cy="1212112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Tank</a:t>
            </a:r>
          </a:p>
          <a:p>
            <a:pPr algn="ctr"/>
            <a:r>
              <a:rPr lang="en-US" dirty="0"/>
              <a:t>T101</a:t>
            </a:r>
          </a:p>
        </p:txBody>
      </p:sp>
      <p:sp>
        <p:nvSpPr>
          <p:cNvPr id="5" name="Rectangle 4"/>
          <p:cNvSpPr/>
          <p:nvPr/>
        </p:nvSpPr>
        <p:spPr>
          <a:xfrm>
            <a:off x="3930114" y="3660690"/>
            <a:ext cx="1010093" cy="4571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LIT101</a:t>
            </a:r>
          </a:p>
        </p:txBody>
      </p:sp>
      <p:sp>
        <p:nvSpPr>
          <p:cNvPr id="6" name="Rectangle 5"/>
          <p:cNvSpPr/>
          <p:nvPr/>
        </p:nvSpPr>
        <p:spPr>
          <a:xfrm>
            <a:off x="3909635" y="2256287"/>
            <a:ext cx="1010093" cy="4040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PLC1</a:t>
            </a:r>
          </a:p>
        </p:txBody>
      </p:sp>
      <p:sp>
        <p:nvSpPr>
          <p:cNvPr id="7" name="Rectangle 6"/>
          <p:cNvSpPr/>
          <p:nvPr/>
        </p:nvSpPr>
        <p:spPr>
          <a:xfrm>
            <a:off x="6503981" y="2171727"/>
            <a:ext cx="1956390" cy="83205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Operator</a:t>
            </a:r>
          </a:p>
        </p:txBody>
      </p:sp>
      <p:sp>
        <p:nvSpPr>
          <p:cNvPr id="8" name="Rectangle 7"/>
          <p:cNvSpPr/>
          <p:nvPr/>
        </p:nvSpPr>
        <p:spPr>
          <a:xfrm>
            <a:off x="5621479" y="4433858"/>
            <a:ext cx="1318437" cy="60605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PUMP</a:t>
            </a:r>
          </a:p>
        </p:txBody>
      </p:sp>
      <p:sp>
        <p:nvSpPr>
          <p:cNvPr id="9" name="Rectangle 8"/>
          <p:cNvSpPr/>
          <p:nvPr/>
        </p:nvSpPr>
        <p:spPr>
          <a:xfrm>
            <a:off x="7439646" y="3723026"/>
            <a:ext cx="825795" cy="47314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FIT102</a:t>
            </a:r>
          </a:p>
        </p:txBody>
      </p:sp>
      <p:sp>
        <p:nvSpPr>
          <p:cNvPr id="10" name="Rectangle 9"/>
          <p:cNvSpPr/>
          <p:nvPr/>
        </p:nvSpPr>
        <p:spPr>
          <a:xfrm>
            <a:off x="1889451" y="4433858"/>
            <a:ext cx="1318437" cy="60605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MV101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3344" y="3723026"/>
            <a:ext cx="856376" cy="47314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FIT101</a:t>
            </a:r>
          </a:p>
        </p:txBody>
      </p:sp>
      <p:sp>
        <p:nvSpPr>
          <p:cNvPr id="12" name="Arrow: Right 13"/>
          <p:cNvSpPr/>
          <p:nvPr/>
        </p:nvSpPr>
        <p:spPr>
          <a:xfrm>
            <a:off x="3207888" y="4635876"/>
            <a:ext cx="701747" cy="2020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4"/>
          <p:cNvSpPr/>
          <p:nvPr/>
        </p:nvSpPr>
        <p:spPr>
          <a:xfrm>
            <a:off x="4919730" y="4635876"/>
            <a:ext cx="701749" cy="2020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5"/>
          <p:cNvSpPr/>
          <p:nvPr/>
        </p:nvSpPr>
        <p:spPr>
          <a:xfrm>
            <a:off x="443423" y="4635876"/>
            <a:ext cx="1446026" cy="2020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6"/>
          <p:cNvSpPr/>
          <p:nvPr/>
        </p:nvSpPr>
        <p:spPr>
          <a:xfrm>
            <a:off x="6939916" y="4635876"/>
            <a:ext cx="1754372" cy="2020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53785" y="4196174"/>
            <a:ext cx="74428" cy="5194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836594" y="4196174"/>
            <a:ext cx="72655" cy="5194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3909637" y="2844291"/>
            <a:ext cx="1010093" cy="3693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VIRUS</a:t>
            </a:r>
          </a:p>
        </p:txBody>
      </p:sp>
      <p:sp>
        <p:nvSpPr>
          <p:cNvPr id="19" name="Arrow: Curved Left 24"/>
          <p:cNvSpPr/>
          <p:nvPr/>
        </p:nvSpPr>
        <p:spPr>
          <a:xfrm rot="10800000">
            <a:off x="3564961" y="3016111"/>
            <a:ext cx="345557" cy="894645"/>
          </a:xfrm>
          <a:prstGeom prst="curvedLeftArrow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3974" y="3312124"/>
            <a:ext cx="5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990731" y="4064526"/>
            <a:ext cx="5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SD3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265441" y="3777481"/>
            <a:ext cx="5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SD4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923273" y="2351779"/>
            <a:ext cx="5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980638" y="3657477"/>
            <a:ext cx="5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174297" y="4041858"/>
            <a:ext cx="5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959802" y="2840690"/>
            <a:ext cx="5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SD6</a:t>
            </a:r>
          </a:p>
        </p:txBody>
      </p:sp>
      <p:sp>
        <p:nvSpPr>
          <p:cNvPr id="27" name="Arrow: Curved Left 34"/>
          <p:cNvSpPr/>
          <p:nvPr/>
        </p:nvSpPr>
        <p:spPr>
          <a:xfrm rot="10800000">
            <a:off x="3544041" y="2384320"/>
            <a:ext cx="345557" cy="570960"/>
          </a:xfrm>
          <a:prstGeom prst="curved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rrow: Right 35"/>
          <p:cNvSpPr/>
          <p:nvPr/>
        </p:nvSpPr>
        <p:spPr>
          <a:xfrm>
            <a:off x="4919730" y="2289110"/>
            <a:ext cx="1584251" cy="169196"/>
          </a:xfrm>
          <a:prstGeom prst="rightArrow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922242" y="3210022"/>
            <a:ext cx="94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I</a:t>
            </a:r>
            <a:r>
              <a:rPr lang="en-US" sz="1200" baseline="-25000" dirty="0"/>
              <a:t>6,2</a:t>
            </a:r>
            <a:r>
              <a:rPr lang="en-US" sz="1200" dirty="0"/>
              <a:t> ∼l</a:t>
            </a:r>
          </a:p>
          <a:p>
            <a:r>
              <a:rPr lang="en-US" sz="1200" dirty="0"/>
              <a:t> B</a:t>
            </a:r>
            <a:r>
              <a:rPr lang="en-US" sz="1200" baseline="-25000" dirty="0"/>
              <a:t>6</a:t>
            </a:r>
            <a:r>
              <a:rPr lang="en-US" sz="1200" dirty="0"/>
              <a:t>I</a:t>
            </a:r>
            <a:r>
              <a:rPr lang="en-US" sz="1200" baseline="-25000" dirty="0"/>
              <a:t>6,2</a:t>
            </a:r>
            <a:r>
              <a:rPr lang="en-US" sz="1200" dirty="0"/>
              <a:t> ∼l</a:t>
            </a:r>
          </a:p>
          <a:p>
            <a:r>
              <a:rPr lang="en-US" sz="1200" dirty="0"/>
              <a:t> T</a:t>
            </a:r>
            <a:r>
              <a:rPr lang="en-US" sz="1200" baseline="-25000" dirty="0"/>
              <a:t>6,2</a:t>
            </a:r>
            <a:r>
              <a:rPr lang="en-US" sz="1200" dirty="0"/>
              <a:t> ∼l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908858" y="2384320"/>
            <a:ext cx="595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</a:t>
            </a:r>
            <a:r>
              <a:rPr lang="en-US" sz="1200" baseline="-25000" dirty="0"/>
              <a:t>5,6</a:t>
            </a:r>
            <a:r>
              <a:rPr lang="en-US" sz="1200" dirty="0"/>
              <a:t>l</a:t>
            </a:r>
          </a:p>
          <a:p>
            <a:r>
              <a:rPr lang="en-US" sz="1200" dirty="0"/>
              <a:t>B</a:t>
            </a:r>
            <a:r>
              <a:rPr lang="en-US" sz="1200" baseline="-25000" dirty="0"/>
              <a:t>5</a:t>
            </a:r>
            <a:r>
              <a:rPr lang="en-US" sz="1200" dirty="0"/>
              <a:t>I</a:t>
            </a:r>
            <a:r>
              <a:rPr lang="en-US" sz="1200" baseline="-25000" dirty="0"/>
              <a:t>5</a:t>
            </a:r>
            <a:r>
              <a:rPr lang="en-US" sz="1200" dirty="0"/>
              <a:t>,</a:t>
            </a:r>
            <a:r>
              <a:rPr lang="en-US" sz="1200" baseline="-25000" dirty="0"/>
              <a:t>6</a:t>
            </a:r>
            <a:r>
              <a:rPr lang="en-US" sz="1200" dirty="0"/>
              <a:t>l</a:t>
            </a:r>
          </a:p>
          <a:p>
            <a:r>
              <a:rPr lang="en-US" sz="1200" dirty="0"/>
              <a:t>T</a:t>
            </a:r>
            <a:r>
              <a:rPr lang="en-US" sz="1200" baseline="-25000" dirty="0"/>
              <a:t>5,6</a:t>
            </a:r>
            <a:r>
              <a:rPr lang="en-US" sz="1200" dirty="0"/>
              <a:t>l</a:t>
            </a:r>
          </a:p>
        </p:txBody>
      </p:sp>
      <p:sp>
        <p:nvSpPr>
          <p:cNvPr id="31" name="Arrow: Curved Left 40"/>
          <p:cNvSpPr/>
          <p:nvPr/>
        </p:nvSpPr>
        <p:spPr>
          <a:xfrm rot="10800000">
            <a:off x="3536756" y="3889289"/>
            <a:ext cx="383560" cy="1262433"/>
          </a:xfrm>
          <a:prstGeom prst="curvedLeftArrow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002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 animBg="1"/>
      <p:bldP spid="28" grpId="0" animBg="1"/>
      <p:bldP spid="29" grpId="0"/>
      <p:bldP spid="30" grpId="0"/>
      <p:bldP spid="3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800" dirty="0">
                <a:solidFill>
                  <a:srgbClr val="003B49"/>
                </a:solidFill>
              </a:rPr>
              <a:t>Since B</a:t>
            </a:r>
            <a:r>
              <a:rPr lang="en-US" sz="2800" baseline="-25000" dirty="0">
                <a:solidFill>
                  <a:srgbClr val="003B49"/>
                </a:solidFill>
              </a:rPr>
              <a:t>5</a:t>
            </a:r>
            <a:r>
              <a:rPr lang="en-US" sz="2800" dirty="0">
                <a:solidFill>
                  <a:srgbClr val="003B49"/>
                </a:solidFill>
              </a:rPr>
              <a:t>I</a:t>
            </a:r>
            <a:r>
              <a:rPr lang="en-US" sz="2800" baseline="-25000" dirty="0">
                <a:solidFill>
                  <a:srgbClr val="003B49"/>
                </a:solidFill>
              </a:rPr>
              <a:t>5</a:t>
            </a:r>
            <a:r>
              <a:rPr lang="en-US" sz="2800" dirty="0">
                <a:solidFill>
                  <a:srgbClr val="003B49"/>
                </a:solidFill>
              </a:rPr>
              <a:t>,</a:t>
            </a:r>
            <a:r>
              <a:rPr lang="en-US" sz="2800" baseline="-25000" dirty="0">
                <a:solidFill>
                  <a:srgbClr val="003B49"/>
                </a:solidFill>
              </a:rPr>
              <a:t>6 </a:t>
            </a:r>
            <a:r>
              <a:rPr lang="en-US" sz="2800" i="1" dirty="0">
                <a:solidFill>
                  <a:srgbClr val="003B49"/>
                </a:solidFill>
              </a:rPr>
              <a:t>l </a:t>
            </a:r>
            <a:r>
              <a:rPr lang="en-US" sz="2800" dirty="0">
                <a:solidFill>
                  <a:srgbClr val="003B49"/>
                </a:solidFill>
              </a:rPr>
              <a:t>∧ T</a:t>
            </a:r>
            <a:r>
              <a:rPr lang="en-US" sz="2800" baseline="-25000" dirty="0">
                <a:solidFill>
                  <a:srgbClr val="003B49"/>
                </a:solidFill>
              </a:rPr>
              <a:t>5,6</a:t>
            </a:r>
            <a:r>
              <a:rPr lang="en-US" sz="2800" dirty="0">
                <a:solidFill>
                  <a:srgbClr val="003B49"/>
                </a:solidFill>
              </a:rPr>
              <a:t> </a:t>
            </a:r>
            <a:r>
              <a:rPr lang="en-US" sz="2800" i="1" dirty="0">
                <a:solidFill>
                  <a:srgbClr val="003B49"/>
                </a:solidFill>
              </a:rPr>
              <a:t>l </a:t>
            </a:r>
            <a:r>
              <a:rPr lang="en-US" sz="2800" dirty="0">
                <a:solidFill>
                  <a:srgbClr val="003B49"/>
                </a:solidFill>
              </a:rPr>
              <a:t>→ B</a:t>
            </a:r>
            <a:r>
              <a:rPr lang="en-US" sz="2800" baseline="-25000" dirty="0">
                <a:solidFill>
                  <a:srgbClr val="003B49"/>
                </a:solidFill>
              </a:rPr>
              <a:t>5 </a:t>
            </a:r>
            <a:r>
              <a:rPr lang="en-US" sz="2800" i="1" dirty="0">
                <a:solidFill>
                  <a:srgbClr val="003B49"/>
                </a:solidFill>
              </a:rPr>
              <a:t>l</a:t>
            </a:r>
            <a:r>
              <a:rPr lang="en-US" sz="2800" dirty="0">
                <a:solidFill>
                  <a:srgbClr val="003B49"/>
                </a:solidFill>
              </a:rPr>
              <a:t>, the PLC believes the lie told in all cases. Therefore, unknown to entities in SD2, V</a:t>
            </a:r>
            <a:r>
              <a:rPr lang="en-US" sz="2800" baseline="-25000" dirty="0">
                <a:solidFill>
                  <a:srgbClr val="003B49"/>
                </a:solidFill>
              </a:rPr>
              <a:t>2</a:t>
            </a:r>
            <a:r>
              <a:rPr lang="en-US" sz="2800" i="1" dirty="0">
                <a:solidFill>
                  <a:srgbClr val="003B49"/>
                </a:solidFill>
              </a:rPr>
              <a:t>l</a:t>
            </a:r>
            <a:r>
              <a:rPr lang="en-US" sz="2800" dirty="0">
                <a:solidFill>
                  <a:srgbClr val="003B49"/>
                </a:solidFill>
              </a:rPr>
              <a:t> (w) and V</a:t>
            </a:r>
            <a:r>
              <a:rPr lang="en-US" sz="2800" baseline="-25000" dirty="0">
                <a:solidFill>
                  <a:srgbClr val="003B49"/>
                </a:solidFill>
              </a:rPr>
              <a:t>2</a:t>
            </a:r>
            <a:r>
              <a:rPr lang="en-US" sz="2800" dirty="0">
                <a:solidFill>
                  <a:srgbClr val="003B49"/>
                </a:solidFill>
              </a:rPr>
              <a:t>∼</a:t>
            </a:r>
            <a:r>
              <a:rPr lang="en-US" sz="2800" i="1" dirty="0">
                <a:solidFill>
                  <a:srgbClr val="003B49"/>
                </a:solidFill>
              </a:rPr>
              <a:t>l</a:t>
            </a:r>
            <a:r>
              <a:rPr lang="en-US" sz="2800" dirty="0">
                <a:solidFill>
                  <a:srgbClr val="003B49"/>
                </a:solidFill>
              </a:rPr>
              <a:t> (w) cannot be evaluated.  Therefore </a:t>
            </a:r>
            <a:r>
              <a:rPr lang="en-US" sz="2800" i="1" dirty="0">
                <a:solidFill>
                  <a:srgbClr val="003B49"/>
                </a:solidFill>
              </a:rPr>
              <a:t>l</a:t>
            </a:r>
            <a:r>
              <a:rPr lang="en-US" sz="2800" dirty="0">
                <a:solidFill>
                  <a:srgbClr val="003B49"/>
                </a:solidFill>
              </a:rPr>
              <a:t> is MSDND secure from SD2.</a:t>
            </a:r>
          </a:p>
          <a:p>
            <a:endParaRPr lang="en-US" sz="2800" dirty="0">
              <a:solidFill>
                <a:srgbClr val="003B49"/>
              </a:solidFill>
            </a:endParaRPr>
          </a:p>
          <a:p>
            <a:r>
              <a:rPr lang="en-US" sz="2800" dirty="0">
                <a:solidFill>
                  <a:srgbClr val="003B49"/>
                </a:solidFill>
              </a:rPr>
              <a:t>MSDND(ES) = ∃ w ∈ W </a:t>
            </a:r>
            <a:r>
              <a:rPr lang="en-US" sz="2800" dirty="0">
                <a:solidFill>
                  <a:srgbClr val="003B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2800" dirty="0">
                <a:solidFill>
                  <a:srgbClr val="003B49"/>
                </a:solidFill>
              </a:rPr>
              <a:t>[(</a:t>
            </a:r>
            <a:r>
              <a:rPr lang="en-US" sz="2800" dirty="0" err="1">
                <a:solidFill>
                  <a:srgbClr val="003B49"/>
                </a:solidFill>
              </a:rPr>
              <a:t>S</a:t>
            </a:r>
            <a:r>
              <a:rPr lang="en-US" sz="2800" baseline="-25000" dirty="0" err="1">
                <a:solidFill>
                  <a:srgbClr val="003B49"/>
                </a:solidFill>
              </a:rPr>
              <a:t>l</a:t>
            </a:r>
            <a:r>
              <a:rPr lang="en-US" sz="2800" dirty="0">
                <a:solidFill>
                  <a:srgbClr val="003B49"/>
                </a:solidFill>
              </a:rPr>
              <a:t>⊕ </a:t>
            </a:r>
            <a:r>
              <a:rPr lang="en-US" sz="2800" dirty="0" err="1">
                <a:solidFill>
                  <a:srgbClr val="003B49"/>
                </a:solidFill>
              </a:rPr>
              <a:t>S</a:t>
            </a:r>
            <a:r>
              <a:rPr lang="en-US" sz="2800" baseline="-25000" dirty="0" err="1">
                <a:solidFill>
                  <a:srgbClr val="003B49"/>
                </a:solidFill>
              </a:rPr>
              <a:t>∼l</a:t>
            </a:r>
            <a:r>
              <a:rPr lang="en-US" sz="2800" dirty="0">
                <a:solidFill>
                  <a:srgbClr val="003B49"/>
                </a:solidFill>
              </a:rPr>
              <a:t> )] ∧ [w |= (∄V</a:t>
            </a:r>
            <a:r>
              <a:rPr lang="en-US" sz="2800" baseline="-25000" dirty="0">
                <a:solidFill>
                  <a:srgbClr val="003B49"/>
                </a:solidFill>
              </a:rPr>
              <a:t> </a:t>
            </a:r>
            <a:r>
              <a:rPr lang="en-US" sz="2800" baseline="30000" dirty="0">
                <a:solidFill>
                  <a:srgbClr val="003B49"/>
                </a:solidFill>
              </a:rPr>
              <a:t>SD5</a:t>
            </a:r>
            <a:r>
              <a:rPr lang="en-US" sz="2800" baseline="-25000" dirty="0">
                <a:solidFill>
                  <a:srgbClr val="003B49"/>
                </a:solidFill>
              </a:rPr>
              <a:t>∼l</a:t>
            </a:r>
            <a:r>
              <a:rPr lang="en-US" sz="2800" dirty="0">
                <a:solidFill>
                  <a:srgbClr val="003B49"/>
                </a:solidFill>
              </a:rPr>
              <a:t> (w) ∧ ∄V </a:t>
            </a:r>
            <a:r>
              <a:rPr lang="en-US" sz="2800" baseline="30000" dirty="0">
                <a:solidFill>
                  <a:srgbClr val="003B49"/>
                </a:solidFill>
              </a:rPr>
              <a:t>SD5</a:t>
            </a:r>
            <a:r>
              <a:rPr lang="en-US" sz="2800" baseline="-25000" dirty="0">
                <a:solidFill>
                  <a:srgbClr val="003B49"/>
                </a:solidFill>
              </a:rPr>
              <a:t>l </a:t>
            </a:r>
            <a:r>
              <a:rPr lang="en-US" sz="2800" dirty="0">
                <a:solidFill>
                  <a:srgbClr val="003B49"/>
                </a:solidFill>
              </a:rPr>
              <a:t>(w))] </a:t>
            </a:r>
          </a:p>
          <a:p>
            <a:endParaRPr lang="en-US" sz="2800" dirty="0">
              <a:solidFill>
                <a:srgbClr val="003B49"/>
              </a:solidFill>
            </a:endParaRPr>
          </a:p>
          <a:p>
            <a:r>
              <a:rPr lang="en-US" sz="2800" dirty="0">
                <a:solidFill>
                  <a:srgbClr val="003B49"/>
                </a:solidFill>
              </a:rPr>
              <a:t>This is BAD for the plant as the threat goes undetected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824157" y="523910"/>
            <a:ext cx="8184662" cy="705800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Working of MSDND (Cont.)</a:t>
            </a: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793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Working of MSDND (Cont.)</a:t>
            </a:r>
          </a:p>
          <a:p>
            <a:endParaRPr lang="en-US" dirty="0"/>
          </a:p>
        </p:txBody>
      </p:sp>
      <p:sp>
        <p:nvSpPr>
          <p:cNvPr id="4" name="Rectangle: Rounded Corners 3"/>
          <p:cNvSpPr/>
          <p:nvPr/>
        </p:nvSpPr>
        <p:spPr>
          <a:xfrm>
            <a:off x="4030554" y="3856458"/>
            <a:ext cx="1010093" cy="1212112"/>
          </a:xfrm>
          <a:prstGeom prst="roundRect">
            <a:avLst/>
          </a:prstGeom>
          <a:solidFill>
            <a:srgbClr val="00B0F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Tank</a:t>
            </a:r>
          </a:p>
          <a:p>
            <a:pPr algn="ctr"/>
            <a:r>
              <a:rPr lang="en-US" dirty="0"/>
              <a:t>T101</a:t>
            </a:r>
          </a:p>
        </p:txBody>
      </p:sp>
      <p:sp>
        <p:nvSpPr>
          <p:cNvPr id="5" name="Rectangle 4"/>
          <p:cNvSpPr/>
          <p:nvPr/>
        </p:nvSpPr>
        <p:spPr>
          <a:xfrm>
            <a:off x="4051031" y="3386318"/>
            <a:ext cx="1010093" cy="45719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LIT101</a:t>
            </a:r>
          </a:p>
        </p:txBody>
      </p:sp>
      <p:sp>
        <p:nvSpPr>
          <p:cNvPr id="6" name="Rectangle 5"/>
          <p:cNvSpPr/>
          <p:nvPr/>
        </p:nvSpPr>
        <p:spPr>
          <a:xfrm>
            <a:off x="4030552" y="1981915"/>
            <a:ext cx="1010093" cy="40403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PLC1</a:t>
            </a:r>
          </a:p>
        </p:txBody>
      </p:sp>
      <p:sp>
        <p:nvSpPr>
          <p:cNvPr id="7" name="Rectangle 6"/>
          <p:cNvSpPr/>
          <p:nvPr/>
        </p:nvSpPr>
        <p:spPr>
          <a:xfrm>
            <a:off x="6624898" y="1897355"/>
            <a:ext cx="1956390" cy="83205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</a:schemeClr>
                </a:solidFill>
              </a:rPr>
              <a:t>Operator</a:t>
            </a:r>
          </a:p>
        </p:txBody>
      </p:sp>
      <p:sp>
        <p:nvSpPr>
          <p:cNvPr id="8" name="Rectangle 7"/>
          <p:cNvSpPr/>
          <p:nvPr/>
        </p:nvSpPr>
        <p:spPr>
          <a:xfrm>
            <a:off x="5742396" y="4159486"/>
            <a:ext cx="1318437" cy="60605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PUMP</a:t>
            </a:r>
          </a:p>
        </p:txBody>
      </p:sp>
      <p:sp>
        <p:nvSpPr>
          <p:cNvPr id="9" name="Rectangle 8"/>
          <p:cNvSpPr/>
          <p:nvPr/>
        </p:nvSpPr>
        <p:spPr>
          <a:xfrm>
            <a:off x="7560563" y="3448654"/>
            <a:ext cx="825795" cy="47314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FIT102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10368" y="4159486"/>
            <a:ext cx="1318437" cy="60605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MV101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54261" y="3448654"/>
            <a:ext cx="856376" cy="47314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FIT101</a:t>
            </a:r>
          </a:p>
        </p:txBody>
      </p:sp>
      <p:sp>
        <p:nvSpPr>
          <p:cNvPr id="12" name="Arrow: Right 13"/>
          <p:cNvSpPr/>
          <p:nvPr/>
        </p:nvSpPr>
        <p:spPr>
          <a:xfrm>
            <a:off x="3328805" y="4361504"/>
            <a:ext cx="701747" cy="2020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4"/>
          <p:cNvSpPr/>
          <p:nvPr/>
        </p:nvSpPr>
        <p:spPr>
          <a:xfrm>
            <a:off x="5040647" y="4361504"/>
            <a:ext cx="701749" cy="2020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5"/>
          <p:cNvSpPr/>
          <p:nvPr/>
        </p:nvSpPr>
        <p:spPr>
          <a:xfrm>
            <a:off x="564340" y="4361504"/>
            <a:ext cx="1446026" cy="2020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6"/>
          <p:cNvSpPr/>
          <p:nvPr/>
        </p:nvSpPr>
        <p:spPr>
          <a:xfrm>
            <a:off x="7060833" y="4361504"/>
            <a:ext cx="1754372" cy="2020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74702" y="3921802"/>
            <a:ext cx="74428" cy="5194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7957511" y="3921802"/>
            <a:ext cx="72655" cy="51944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4030554" y="2569919"/>
            <a:ext cx="1010093" cy="36933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VIRUS</a:t>
            </a:r>
          </a:p>
        </p:txBody>
      </p:sp>
      <p:sp>
        <p:nvSpPr>
          <p:cNvPr id="19" name="Arrow: Curved Left 24"/>
          <p:cNvSpPr/>
          <p:nvPr/>
        </p:nvSpPr>
        <p:spPr>
          <a:xfrm rot="10800000">
            <a:off x="3685878" y="2741739"/>
            <a:ext cx="345557" cy="894645"/>
          </a:xfrm>
          <a:prstGeom prst="curvedLeftArrow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4891" y="3037752"/>
            <a:ext cx="5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013688" y="2430825"/>
            <a:ext cx="5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11648" y="3790154"/>
            <a:ext cx="5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SD3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86358" y="3503109"/>
            <a:ext cx="5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SD4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044190" y="2077407"/>
            <a:ext cx="5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101555" y="3383105"/>
            <a:ext cx="5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295214" y="3767486"/>
            <a:ext cx="5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80719" y="2566318"/>
            <a:ext cx="579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SD6</a:t>
            </a:r>
          </a:p>
        </p:txBody>
      </p:sp>
      <p:sp>
        <p:nvSpPr>
          <p:cNvPr id="28" name="Arrow: Curved Left 34"/>
          <p:cNvSpPr/>
          <p:nvPr/>
        </p:nvSpPr>
        <p:spPr>
          <a:xfrm rot="10800000">
            <a:off x="3664958" y="2109948"/>
            <a:ext cx="345557" cy="570960"/>
          </a:xfrm>
          <a:prstGeom prst="curvedLeftArrow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9" name="Arrow: Right 35"/>
          <p:cNvSpPr/>
          <p:nvPr/>
        </p:nvSpPr>
        <p:spPr>
          <a:xfrm>
            <a:off x="5040647" y="2014738"/>
            <a:ext cx="1584251" cy="169196"/>
          </a:xfrm>
          <a:prstGeom prst="rightArrow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3043159" y="2935650"/>
            <a:ext cx="946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 I</a:t>
            </a:r>
            <a:r>
              <a:rPr lang="en-US" sz="1200" baseline="-25000" dirty="0"/>
              <a:t>6,2</a:t>
            </a:r>
            <a:r>
              <a:rPr lang="en-US" sz="1200" dirty="0"/>
              <a:t> ∼l</a:t>
            </a:r>
          </a:p>
          <a:p>
            <a:r>
              <a:rPr lang="en-US" sz="1200" dirty="0"/>
              <a:t> B</a:t>
            </a:r>
            <a:r>
              <a:rPr lang="en-US" sz="1200" baseline="-25000" dirty="0"/>
              <a:t>3</a:t>
            </a:r>
            <a:r>
              <a:rPr lang="en-US" sz="1200" dirty="0"/>
              <a:t>I</a:t>
            </a:r>
            <a:r>
              <a:rPr lang="en-US" sz="1200" baseline="-25000" dirty="0"/>
              <a:t>6,2</a:t>
            </a:r>
            <a:r>
              <a:rPr lang="en-US" sz="1200" dirty="0"/>
              <a:t> ∼l</a:t>
            </a:r>
          </a:p>
          <a:p>
            <a:r>
              <a:rPr lang="en-US" sz="1200" dirty="0"/>
              <a:t> T</a:t>
            </a:r>
            <a:r>
              <a:rPr lang="en-US" sz="1200" baseline="-25000" dirty="0"/>
              <a:t>6,2</a:t>
            </a:r>
            <a:r>
              <a:rPr lang="en-US" sz="1200" dirty="0"/>
              <a:t> ∼l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29775" y="2109948"/>
            <a:ext cx="595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</a:t>
            </a:r>
            <a:r>
              <a:rPr lang="en-US" sz="1200" baseline="-25000" dirty="0"/>
              <a:t>5,6</a:t>
            </a:r>
            <a:r>
              <a:rPr lang="en-US" sz="1200" dirty="0"/>
              <a:t>l</a:t>
            </a:r>
          </a:p>
          <a:p>
            <a:r>
              <a:rPr lang="en-US" sz="1200" dirty="0"/>
              <a:t>B</a:t>
            </a:r>
            <a:r>
              <a:rPr lang="en-US" sz="1200" baseline="-25000" dirty="0"/>
              <a:t>5</a:t>
            </a:r>
            <a:r>
              <a:rPr lang="en-US" sz="1200" dirty="0"/>
              <a:t>I</a:t>
            </a:r>
            <a:r>
              <a:rPr lang="en-US" sz="1200" baseline="-25000" dirty="0"/>
              <a:t>5</a:t>
            </a:r>
            <a:r>
              <a:rPr lang="en-US" sz="1200" dirty="0"/>
              <a:t>,</a:t>
            </a:r>
            <a:r>
              <a:rPr lang="en-US" sz="1200" baseline="-25000" dirty="0"/>
              <a:t>6</a:t>
            </a:r>
            <a:r>
              <a:rPr lang="en-US" sz="1200" dirty="0"/>
              <a:t>l</a:t>
            </a:r>
          </a:p>
          <a:p>
            <a:r>
              <a:rPr lang="en-US" sz="1200" dirty="0"/>
              <a:t>T</a:t>
            </a:r>
            <a:r>
              <a:rPr lang="en-US" sz="1200" baseline="-25000" dirty="0"/>
              <a:t>5,6</a:t>
            </a:r>
            <a:r>
              <a:rPr lang="en-US" sz="1200" dirty="0"/>
              <a:t>l</a:t>
            </a:r>
          </a:p>
        </p:txBody>
      </p:sp>
      <p:sp>
        <p:nvSpPr>
          <p:cNvPr id="32" name="Arrow: Curved Left 40"/>
          <p:cNvSpPr/>
          <p:nvPr/>
        </p:nvSpPr>
        <p:spPr>
          <a:xfrm rot="10800000">
            <a:off x="3657673" y="3614917"/>
            <a:ext cx="383560" cy="1262433"/>
          </a:xfrm>
          <a:prstGeom prst="curvedLeftArrow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70867" y="1611180"/>
            <a:ext cx="2407818" cy="82919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</a:schemeClr>
                </a:solidFill>
              </a:rPr>
              <a:t>Total Water = (Water Inflow – Water Outflow) * </a:t>
            </a:r>
            <a:r>
              <a:rPr lang="en-US" sz="1600" dirty="0" err="1">
                <a:solidFill>
                  <a:schemeClr val="tx1">
                    <a:lumMod val="75000"/>
                  </a:schemeClr>
                </a:solidFill>
              </a:rPr>
              <a:t>Const</a:t>
            </a:r>
            <a:endParaRPr lang="en-US" sz="800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34" name="Arrow: Curved Left 1"/>
          <p:cNvSpPr/>
          <p:nvPr/>
        </p:nvSpPr>
        <p:spPr>
          <a:xfrm>
            <a:off x="2212386" y="1555780"/>
            <a:ext cx="45719" cy="45719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Arrow: Curved Down 6"/>
          <p:cNvSpPr/>
          <p:nvPr/>
        </p:nvSpPr>
        <p:spPr>
          <a:xfrm>
            <a:off x="2878685" y="1600419"/>
            <a:ext cx="5241851" cy="286175"/>
          </a:xfrm>
          <a:prstGeom prst="curved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62710" y="1536746"/>
            <a:ext cx="1357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</a:t>
            </a:r>
            <a:r>
              <a:rPr lang="en-US" sz="1200" baseline="-25000" dirty="0"/>
              <a:t>7,8</a:t>
            </a:r>
            <a:r>
              <a:rPr lang="en-US" sz="1200" i="1" dirty="0"/>
              <a:t>l</a:t>
            </a:r>
          </a:p>
          <a:p>
            <a:r>
              <a:rPr lang="en-US" sz="1200" dirty="0"/>
              <a:t>B</a:t>
            </a:r>
            <a:r>
              <a:rPr lang="en-US" sz="1200" baseline="-25000" dirty="0"/>
              <a:t>5</a:t>
            </a:r>
            <a:r>
              <a:rPr lang="en-US" sz="1200" dirty="0"/>
              <a:t>I</a:t>
            </a:r>
            <a:r>
              <a:rPr lang="en-US" sz="1200" baseline="-25000" dirty="0"/>
              <a:t>7,8</a:t>
            </a:r>
            <a:r>
              <a:rPr lang="en-US" sz="1200" i="1" dirty="0"/>
              <a:t>l</a:t>
            </a:r>
          </a:p>
          <a:p>
            <a:r>
              <a:rPr lang="en-US" sz="1200" dirty="0"/>
              <a:t>T</a:t>
            </a:r>
            <a:r>
              <a:rPr lang="en-US" sz="1200" baseline="-25000" dirty="0"/>
              <a:t>7,8</a:t>
            </a:r>
            <a:r>
              <a:rPr lang="en-US" sz="1200" i="1" dirty="0"/>
              <a:t>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97960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8" grpId="0" animBg="1"/>
      <p:bldP spid="29" grpId="0" animBg="1"/>
      <p:bldP spid="30" grpId="0"/>
      <p:bldP spid="31" grpId="0"/>
      <p:bldP spid="32" grpId="0" animBg="1"/>
      <p:bldP spid="35" grpId="0" animBg="1"/>
      <p:bldP spid="3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949325" y="1708150"/>
            <a:ext cx="8194675" cy="3700463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rgbClr val="003B49"/>
                </a:solidFill>
              </a:rPr>
              <a:t>Now when we take the ‘and’ operation for both the normal working and when an invariant is considered, we can conclude that the system is working normally</a:t>
            </a:r>
          </a:p>
          <a:p>
            <a:endParaRPr lang="en-US" sz="2800" dirty="0">
              <a:solidFill>
                <a:srgbClr val="003B49"/>
              </a:solidFill>
            </a:endParaRPr>
          </a:p>
          <a:p>
            <a:r>
              <a:rPr lang="en-US" sz="2800" dirty="0" err="1">
                <a:solidFill>
                  <a:srgbClr val="003B49"/>
                </a:solidFill>
              </a:rPr>
              <a:t>S</a:t>
            </a:r>
            <a:r>
              <a:rPr lang="en-US" sz="2800" baseline="-25000" dirty="0" err="1">
                <a:solidFill>
                  <a:srgbClr val="003B49"/>
                </a:solidFill>
              </a:rPr>
              <a:t>invariant</a:t>
            </a:r>
            <a:r>
              <a:rPr lang="en-US" sz="2800" dirty="0">
                <a:solidFill>
                  <a:srgbClr val="003B49"/>
                </a:solidFill>
              </a:rPr>
              <a:t> ∧ </a:t>
            </a:r>
            <a:r>
              <a:rPr lang="en-US" sz="2800" dirty="0" err="1">
                <a:solidFill>
                  <a:srgbClr val="003B49"/>
                </a:solidFill>
              </a:rPr>
              <a:t>S</a:t>
            </a:r>
            <a:r>
              <a:rPr lang="en-US" sz="2800" baseline="-25000" dirty="0" err="1">
                <a:solidFill>
                  <a:srgbClr val="003B49"/>
                </a:solidFill>
              </a:rPr>
              <a:t>l</a:t>
            </a:r>
            <a:r>
              <a:rPr lang="en-US" sz="2800" dirty="0">
                <a:solidFill>
                  <a:srgbClr val="003B49"/>
                </a:solidFill>
              </a:rPr>
              <a:t> = S</a:t>
            </a:r>
            <a:r>
              <a:rPr lang="en-US" sz="2800" baseline="30000" dirty="0">
                <a:solidFill>
                  <a:srgbClr val="003B49"/>
                </a:solidFill>
              </a:rPr>
              <a:t>∗</a:t>
            </a:r>
            <a:r>
              <a:rPr lang="en-US" sz="2800" dirty="0">
                <a:solidFill>
                  <a:srgbClr val="003B49"/>
                </a:solidFill>
              </a:rPr>
              <a:t>; System is working normally if and if only this is true</a:t>
            </a:r>
          </a:p>
          <a:p>
            <a:endParaRPr lang="en-US" sz="2800" dirty="0">
              <a:solidFill>
                <a:srgbClr val="003B49"/>
              </a:solidFill>
            </a:endParaRPr>
          </a:p>
          <a:p>
            <a:r>
              <a:rPr lang="en-US" sz="2800" dirty="0">
                <a:solidFill>
                  <a:srgbClr val="003B49"/>
                </a:solidFill>
              </a:rPr>
              <a:t>MSDND(ES) = ∃ w ∈ W </a:t>
            </a:r>
            <a:r>
              <a:rPr lang="en-US" sz="2800" dirty="0">
                <a:solidFill>
                  <a:srgbClr val="003B4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r>
              <a:rPr lang="en-US" sz="2800" dirty="0">
                <a:solidFill>
                  <a:srgbClr val="003B49"/>
                </a:solidFill>
              </a:rPr>
              <a:t>[(S</a:t>
            </a:r>
            <a:r>
              <a:rPr lang="en-US" sz="2800" baseline="30000" dirty="0">
                <a:solidFill>
                  <a:srgbClr val="003B49"/>
                </a:solidFill>
              </a:rPr>
              <a:t>∗</a:t>
            </a:r>
            <a:r>
              <a:rPr lang="en-US" sz="2800" dirty="0">
                <a:solidFill>
                  <a:srgbClr val="003B49"/>
                </a:solidFill>
              </a:rPr>
              <a:t> ⊕ </a:t>
            </a:r>
            <a:r>
              <a:rPr lang="en-US" sz="2800" dirty="0" err="1">
                <a:solidFill>
                  <a:srgbClr val="003B49"/>
                </a:solidFill>
              </a:rPr>
              <a:t>S</a:t>
            </a:r>
            <a:r>
              <a:rPr lang="en-US" sz="2800" baseline="-25000" dirty="0" err="1">
                <a:solidFill>
                  <a:srgbClr val="003B49"/>
                </a:solidFill>
              </a:rPr>
              <a:t>∼l</a:t>
            </a:r>
            <a:r>
              <a:rPr lang="en-US" sz="2800" dirty="0">
                <a:solidFill>
                  <a:srgbClr val="003B49"/>
                </a:solidFill>
              </a:rPr>
              <a:t> )] ∧ [w |= (∄V</a:t>
            </a:r>
            <a:r>
              <a:rPr lang="en-US" sz="2800" baseline="-25000" dirty="0">
                <a:solidFill>
                  <a:srgbClr val="003B49"/>
                </a:solidFill>
              </a:rPr>
              <a:t> </a:t>
            </a:r>
            <a:r>
              <a:rPr lang="en-US" sz="2800" baseline="30000" dirty="0">
                <a:solidFill>
                  <a:srgbClr val="003B49"/>
                </a:solidFill>
              </a:rPr>
              <a:t>SD5</a:t>
            </a:r>
            <a:r>
              <a:rPr lang="en-US" sz="2800" baseline="-25000" dirty="0">
                <a:solidFill>
                  <a:srgbClr val="003B49"/>
                </a:solidFill>
              </a:rPr>
              <a:t>∼l</a:t>
            </a:r>
            <a:r>
              <a:rPr lang="en-US" sz="2800" dirty="0">
                <a:solidFill>
                  <a:srgbClr val="003B49"/>
                </a:solidFill>
              </a:rPr>
              <a:t> (w) ∧ ∃V</a:t>
            </a:r>
            <a:r>
              <a:rPr lang="en-US" sz="2800" baseline="30000" dirty="0">
                <a:solidFill>
                  <a:srgbClr val="003B49"/>
                </a:solidFill>
              </a:rPr>
              <a:t>SD5</a:t>
            </a:r>
            <a:r>
              <a:rPr lang="en-US" sz="2800" baseline="-25000" dirty="0">
                <a:solidFill>
                  <a:srgbClr val="003B49"/>
                </a:solidFill>
              </a:rPr>
              <a:t>l </a:t>
            </a:r>
            <a:r>
              <a:rPr lang="en-US" sz="2800" dirty="0">
                <a:solidFill>
                  <a:srgbClr val="003B49"/>
                </a:solidFill>
              </a:rPr>
              <a:t>(w))] </a:t>
            </a:r>
          </a:p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958850" y="523875"/>
            <a:ext cx="8185150" cy="992188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Working of MSDND (Cont.)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07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0" y="5097463"/>
            <a:ext cx="7240588" cy="958850"/>
          </a:xfrm>
          <a:solidFill>
            <a:schemeClr val="bg2"/>
          </a:solidFill>
        </p:spPr>
        <p:txBody>
          <a:bodyPr/>
          <a:lstStyle/>
          <a:p>
            <a:r>
              <a:rPr lang="en-US" sz="2800" dirty="0">
                <a:solidFill>
                  <a:srgbClr val="003B49"/>
                </a:solidFill>
              </a:rPr>
              <a:t>When an invariant fails, the tile with that invariant turns red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958850" y="523875"/>
            <a:ext cx="8185150" cy="6937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9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Working of MSDND (Cont.)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3A5B16-60D7-49B0-A332-E1A67B71E2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525" y="1388689"/>
            <a:ext cx="7247552" cy="362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32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958850" y="523875"/>
            <a:ext cx="8185150" cy="992188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Conclusion (Cont.)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4B1E46A-62D3-4983-ADBD-A91F1BBAE0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300385"/>
              </p:ext>
            </p:extLst>
          </p:nvPr>
        </p:nvGraphicFramePr>
        <p:xfrm>
          <a:off x="228600" y="316283"/>
          <a:ext cx="8780219" cy="5373128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155292">
                  <a:extLst>
                    <a:ext uri="{9D8B030D-6E8A-4147-A177-3AD203B41FA5}">
                      <a16:colId xmlns:a16="http://schemas.microsoft.com/office/drawing/2014/main" val="1428963515"/>
                    </a:ext>
                  </a:extLst>
                </a:gridCol>
                <a:gridCol w="847214">
                  <a:extLst>
                    <a:ext uri="{9D8B030D-6E8A-4147-A177-3AD203B41FA5}">
                      <a16:colId xmlns:a16="http://schemas.microsoft.com/office/drawing/2014/main" val="2807856981"/>
                    </a:ext>
                  </a:extLst>
                </a:gridCol>
                <a:gridCol w="2926740">
                  <a:extLst>
                    <a:ext uri="{9D8B030D-6E8A-4147-A177-3AD203B41FA5}">
                      <a16:colId xmlns:a16="http://schemas.microsoft.com/office/drawing/2014/main" val="2968451122"/>
                    </a:ext>
                  </a:extLst>
                </a:gridCol>
                <a:gridCol w="3850973">
                  <a:extLst>
                    <a:ext uri="{9D8B030D-6E8A-4147-A177-3AD203B41FA5}">
                      <a16:colId xmlns:a16="http://schemas.microsoft.com/office/drawing/2014/main" val="4181621281"/>
                    </a:ext>
                  </a:extLst>
                </a:gridCol>
              </a:tblGrid>
              <a:tr h="596982">
                <a:tc>
                  <a:txBody>
                    <a:bodyPr/>
                    <a:lstStyle/>
                    <a:p>
                      <a:r>
                        <a:rPr lang="en-US" sz="20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Suggestions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250235"/>
                  </a:ext>
                </a:extLst>
              </a:tr>
              <a:tr h="974723">
                <a:tc>
                  <a:txBody>
                    <a:bodyPr/>
                    <a:lstStyle/>
                    <a:p>
                      <a:r>
                        <a:rPr lang="en-US" dirty="0"/>
                        <a:t>Process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Invariants Developed : 4</a:t>
                      </a:r>
                    </a:p>
                    <a:p>
                      <a:r>
                        <a:rPr lang="en-US" dirty="0"/>
                        <a:t>Invariants Matching : 4</a:t>
                      </a:r>
                    </a:p>
                    <a:p>
                      <a:r>
                        <a:rPr lang="en-US" dirty="0"/>
                        <a:t>Vulnerabilities remaining :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Invariants for FIT and LIT should be modified to better capture multipoint attacks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198614"/>
                  </a:ext>
                </a:extLst>
              </a:tr>
              <a:tr h="1267141">
                <a:tc>
                  <a:txBody>
                    <a:bodyPr/>
                    <a:lstStyle/>
                    <a:p>
                      <a:r>
                        <a:rPr lang="en-US" dirty="0"/>
                        <a:t>Process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Invariants Developed : 7</a:t>
                      </a:r>
                    </a:p>
                    <a:p>
                      <a:r>
                        <a:rPr lang="en-US" dirty="0"/>
                        <a:t>Invariants Matching : 0</a:t>
                      </a:r>
                    </a:p>
                    <a:p>
                      <a:r>
                        <a:rPr lang="en-US" dirty="0"/>
                        <a:t>Vulnerabilities remaining : 6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Chemical processes should be </a:t>
                      </a:r>
                      <a:r>
                        <a:rPr lang="en-US" dirty="0" smtClean="0"/>
                        <a:t>further </a:t>
                      </a:r>
                      <a:r>
                        <a:rPr lang="en-US" dirty="0"/>
                        <a:t>analyzed for getting more reliable invariants. Chemical dosing pumps and level indication should be modified.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327218"/>
                  </a:ext>
                </a:extLst>
              </a:tr>
              <a:tr h="1267141">
                <a:tc>
                  <a:txBody>
                    <a:bodyPr/>
                    <a:lstStyle/>
                    <a:p>
                      <a:r>
                        <a:rPr lang="en-US" dirty="0"/>
                        <a:t>Process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Invariants Developed : 4</a:t>
                      </a:r>
                    </a:p>
                    <a:p>
                      <a:r>
                        <a:rPr lang="en-US" dirty="0"/>
                        <a:t>Invariants Matching : 3</a:t>
                      </a:r>
                    </a:p>
                    <a:p>
                      <a:r>
                        <a:rPr lang="en-US" dirty="0"/>
                        <a:t>Vulnerabilities remaining : 2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Several attacks can be performed on motorized valves for damaging pumps and draining water. Install PIT near UF Unit to generate invariant for DPIT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022069"/>
                  </a:ext>
                </a:extLst>
              </a:tr>
              <a:tr h="1267141">
                <a:tc>
                  <a:txBody>
                    <a:bodyPr/>
                    <a:lstStyle/>
                    <a:p>
                      <a:r>
                        <a:rPr lang="en-US" dirty="0"/>
                        <a:t>Process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Invariants Developed : 3</a:t>
                      </a:r>
                    </a:p>
                    <a:p>
                      <a:r>
                        <a:rPr lang="en-US" dirty="0"/>
                        <a:t>Invariants Matching : 3</a:t>
                      </a:r>
                    </a:p>
                    <a:p>
                      <a:r>
                        <a:rPr lang="en-US" dirty="0"/>
                        <a:t>Vulnerabilities remaining : 1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Dichlorination Unit and NaHSO3 </a:t>
                      </a:r>
                      <a:r>
                        <a:rPr lang="en-US" dirty="0" err="1"/>
                        <a:t>dosings</a:t>
                      </a:r>
                      <a:r>
                        <a:rPr lang="en-US" dirty="0"/>
                        <a:t> effects chemical properties of water, using this, better invariants should be made as it effects RO Unit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816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660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1DE0DC-DF6C-4FBB-85C5-99B542786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9274764"/>
              </p:ext>
            </p:extLst>
          </p:nvPr>
        </p:nvGraphicFramePr>
        <p:xfrm>
          <a:off x="228600" y="1422400"/>
          <a:ext cx="8686799" cy="2937476"/>
        </p:xfrm>
        <a:graphic>
          <a:graphicData uri="http://schemas.openxmlformats.org/drawingml/2006/table">
            <a:tbl>
              <a:tblPr firstRow="1" bandRow="1">
                <a:tableStyleId>{08FB837D-C827-4EFA-A057-4D05807E0F7C}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1428963515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80785698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2968451122"/>
                    </a:ext>
                  </a:extLst>
                </a:gridCol>
                <a:gridCol w="3809999">
                  <a:extLst>
                    <a:ext uri="{9D8B030D-6E8A-4147-A177-3AD203B41FA5}">
                      <a16:colId xmlns:a16="http://schemas.microsoft.com/office/drawing/2014/main" val="4181621281"/>
                    </a:ext>
                  </a:extLst>
                </a:gridCol>
              </a:tblGrid>
              <a:tr h="560036">
                <a:tc>
                  <a:txBody>
                    <a:bodyPr/>
                    <a:lstStyle/>
                    <a:p>
                      <a:r>
                        <a:rPr lang="en-US" sz="2000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Summary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Suggestions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7250235"/>
                  </a:ext>
                </a:extLst>
              </a:tr>
              <a:tr h="560036">
                <a:tc>
                  <a:txBody>
                    <a:bodyPr/>
                    <a:lstStyle/>
                    <a:p>
                      <a:r>
                        <a:rPr lang="en-US" dirty="0"/>
                        <a:t>Process 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Invariants Developed : 7</a:t>
                      </a:r>
                    </a:p>
                    <a:p>
                      <a:r>
                        <a:rPr lang="en-US" dirty="0"/>
                        <a:t>Invariants Matching : 0</a:t>
                      </a:r>
                    </a:p>
                    <a:p>
                      <a:r>
                        <a:rPr lang="en-US" dirty="0"/>
                        <a:t>Vulnerabilities remaining : 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Many MSDND Secure paths are identified, invariants should be developed to break the MSDND 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198614"/>
                  </a:ext>
                </a:extLst>
              </a:tr>
              <a:tr h="560036">
                <a:tc>
                  <a:txBody>
                    <a:bodyPr/>
                    <a:lstStyle/>
                    <a:p>
                      <a:r>
                        <a:rPr lang="en-US" dirty="0"/>
                        <a:t>Process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Invariants Developed : 2</a:t>
                      </a:r>
                    </a:p>
                    <a:p>
                      <a:r>
                        <a:rPr lang="en-US" dirty="0"/>
                        <a:t>Invariants Matching : 0</a:t>
                      </a:r>
                    </a:p>
                    <a:p>
                      <a:r>
                        <a:rPr lang="en-US" dirty="0"/>
                        <a:t>Vulnerabilities remaining : 5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Level switches should be replaced with level indicators, and more FIT’s should be installed for getting invariant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8327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8906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483"/>
            <a:ext cx="8229600" cy="4492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Another Typical Result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082" y="4343400"/>
            <a:ext cx="8125743" cy="24094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12" y="866525"/>
            <a:ext cx="5121676" cy="3543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72125" y="1381125"/>
            <a:ext cx="31146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Power System Testbed in Singapore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Solar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Batteries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Generators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Loads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1923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with this information?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893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to do with this information?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14400" y="1522166"/>
            <a:ext cx="8229600" cy="4501444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Measure System Security Resilience</a:t>
            </a:r>
          </a:p>
          <a:p>
            <a:pPr lvl="1"/>
            <a:r>
              <a:rPr lang="en-US" dirty="0" smtClean="0"/>
              <a:t>Using the uniform information flow model</a:t>
            </a:r>
          </a:p>
          <a:p>
            <a:r>
              <a:rPr lang="en-US" dirty="0" smtClean="0"/>
              <a:t>Improve Design</a:t>
            </a:r>
          </a:p>
          <a:p>
            <a:pPr lvl="1"/>
            <a:r>
              <a:rPr lang="en-US" dirty="0" smtClean="0"/>
              <a:t>Mitigate MSDND paths</a:t>
            </a:r>
          </a:p>
          <a:p>
            <a:r>
              <a:rPr lang="en-US" dirty="0" smtClean="0"/>
              <a:t>Mitigate Attacks through Engineered Knowledge to Break MSDND</a:t>
            </a:r>
          </a:p>
          <a:p>
            <a:pPr lvl="1"/>
            <a:r>
              <a:rPr lang="en-US" dirty="0" smtClean="0"/>
              <a:t>Active defense against </a:t>
            </a:r>
          </a:p>
          <a:p>
            <a:pPr lvl="2"/>
            <a:r>
              <a:rPr lang="en-US" dirty="0" smtClean="0"/>
              <a:t>Cyber Enabled Physical</a:t>
            </a:r>
          </a:p>
          <a:p>
            <a:pPr lvl="2"/>
            <a:r>
              <a:rPr lang="en-US" dirty="0" smtClean="0"/>
              <a:t>Physically Enabled Cyber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2991631" y="6133972"/>
            <a:ext cx="4159624" cy="599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>
                <a:solidFill>
                  <a:schemeClr val="bg1"/>
                </a:solidFill>
              </a:rPr>
              <a:t>This is Hard to Do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694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Non-Intrusive Load Monitoring</a:t>
            </a:r>
            <a:endParaRPr lang="en-US" dirty="0"/>
          </a:p>
        </p:txBody>
      </p:sp>
      <p:pic>
        <p:nvPicPr>
          <p:cNvPr id="4" name="Content Placeholder 3" descr="fig3.jp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81691" y="1504950"/>
            <a:ext cx="5628217" cy="422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6345" y="667082"/>
            <a:ext cx="3290708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000" dirty="0"/>
          </a:p>
          <a:p>
            <a:r>
              <a:rPr lang="en-US" sz="2000" b="1" dirty="0" smtClean="0"/>
              <a:t>Goals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Automated </a:t>
            </a:r>
            <a:r>
              <a:rPr lang="en-US" sz="2000" dirty="0"/>
              <a:t>Security Domain </a:t>
            </a:r>
            <a:r>
              <a:rPr lang="en-US" sz="2000" dirty="0" smtClean="0"/>
              <a:t>Construction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 Semantic Bridges and Oracle Owls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Design-Centric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Port Hamiltonian Systems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State Estimation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Algebraic, </a:t>
            </a:r>
            <a:r>
              <a:rPr lang="en-US" sz="2000" dirty="0" err="1" smtClean="0"/>
              <a:t>Spatio</a:t>
            </a:r>
            <a:r>
              <a:rPr lang="en-US" sz="2000" dirty="0" smtClean="0"/>
              <a:t>-temporal &amp; Real-Time Dynamic State Estimation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Data Science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/>
              <a:t>Learn behavior with ground truth</a:t>
            </a:r>
            <a:endParaRPr lang="en-US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4982" y="1147986"/>
            <a:ext cx="4803026" cy="440675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6345" y="343917"/>
            <a:ext cx="82602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How to provide a functioning CPS without relying on assumptions of trust, but instead developing trust among </a:t>
            </a:r>
            <a:r>
              <a:rPr lang="en-US" dirty="0" smtClean="0"/>
              <a:t>components</a:t>
            </a:r>
            <a:r>
              <a:rPr lang="en-US" dirty="0"/>
              <a:t>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309730" y="6049279"/>
            <a:ext cx="56383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Experimentation on real infrastructures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Power, Water, Manufacturing, Transportation</a:t>
            </a:r>
          </a:p>
        </p:txBody>
      </p:sp>
    </p:spTree>
    <p:extLst>
      <p:ext uri="{BB962C8B-B14F-4D97-AF65-F5344CB8AC3E}">
        <p14:creationId xmlns:p14="http://schemas.microsoft.com/office/powerpoint/2010/main" val="27383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 txBox="1">
            <a:spLocks/>
          </p:cNvSpPr>
          <p:nvPr/>
        </p:nvSpPr>
        <p:spPr>
          <a:xfrm>
            <a:off x="669073" y="130175"/>
            <a:ext cx="789549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>
                <a:solidFill>
                  <a:schemeClr val="accent2"/>
                </a:solidFill>
              </a:rPr>
              <a:t> Findings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186" y="792884"/>
            <a:ext cx="2450440" cy="74381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36" y="1672364"/>
            <a:ext cx="2842848" cy="1096235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5208" y="1648395"/>
            <a:ext cx="2717406" cy="1144171"/>
          </a:xfrm>
          <a:prstGeom prst="rect">
            <a:avLst/>
          </a:prstGeom>
        </p:spPr>
      </p:pic>
      <p:sp>
        <p:nvSpPr>
          <p:cNvPr id="38" name="Right Arrow 37"/>
          <p:cNvSpPr/>
          <p:nvPr/>
        </p:nvSpPr>
        <p:spPr>
          <a:xfrm>
            <a:off x="3341992" y="1642876"/>
            <a:ext cx="1640640" cy="4382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 Centric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3348567" y="2146500"/>
            <a:ext cx="1634065" cy="4382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Design Centric</a:t>
            </a:r>
            <a:endParaRPr lang="en-US" dirty="0"/>
          </a:p>
        </p:txBody>
      </p:sp>
      <p:sp>
        <p:nvSpPr>
          <p:cNvPr id="40" name="Right Arrow 39"/>
          <p:cNvSpPr/>
          <p:nvPr/>
        </p:nvSpPr>
        <p:spPr>
          <a:xfrm rot="20240667">
            <a:off x="7120467" y="1642876"/>
            <a:ext cx="1444096" cy="4382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156503">
            <a:off x="7123636" y="2195123"/>
            <a:ext cx="1444096" cy="4382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8060267" y="1969055"/>
            <a:ext cx="973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Diverge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2015067" y="2792566"/>
            <a:ext cx="5249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Association Rule Mining, Generalized Linear Modeling</a:t>
            </a:r>
            <a:endParaRPr lang="en-US" dirty="0"/>
          </a:p>
        </p:txBody>
      </p:sp>
      <p:pic>
        <p:nvPicPr>
          <p:cNvPr id="44" name="Google Shape;13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9962" y="3462974"/>
            <a:ext cx="2681718" cy="197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13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71661" y="3445727"/>
            <a:ext cx="2781301" cy="201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152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90386" y="3462974"/>
            <a:ext cx="2526047" cy="190958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TextBox 46"/>
          <p:cNvSpPr txBox="1"/>
          <p:nvPr/>
        </p:nvSpPr>
        <p:spPr>
          <a:xfrm>
            <a:off x="2524180" y="4114984"/>
            <a:ext cx="317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?</a:t>
            </a:r>
            <a:endParaRPr lang="en-US" sz="4000" dirty="0"/>
          </a:p>
        </p:txBody>
      </p:sp>
      <p:sp>
        <p:nvSpPr>
          <p:cNvPr id="48" name="Right Arrow 47"/>
          <p:cNvSpPr/>
          <p:nvPr/>
        </p:nvSpPr>
        <p:spPr>
          <a:xfrm>
            <a:off x="5571798" y="4232646"/>
            <a:ext cx="664634" cy="43825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242636" y="5613400"/>
            <a:ext cx="246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Subtle Theft, Slow Drift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8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9"/>
          <p:cNvSpPr txBox="1">
            <a:spLocks/>
          </p:cNvSpPr>
          <p:nvPr/>
        </p:nvSpPr>
        <p:spPr>
          <a:xfrm>
            <a:off x="473384" y="3612426"/>
            <a:ext cx="4038600" cy="178074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400" kern="0" dirty="0" smtClean="0"/>
              <a:t>Traditional View – Castle/Maginot Line/BLP</a:t>
            </a:r>
          </a:p>
          <a:p>
            <a:pPr lvl="1"/>
            <a:r>
              <a:rPr lang="en-US" sz="2000" kern="0" dirty="0" smtClean="0"/>
              <a:t>High level vs low level</a:t>
            </a:r>
          </a:p>
          <a:p>
            <a:pPr lvl="1"/>
            <a:r>
              <a:rPr lang="en-US" sz="2000" kern="0" dirty="0" smtClean="0"/>
              <a:t>Firewalls, Defense in Depth</a:t>
            </a:r>
          </a:p>
          <a:p>
            <a:pPr lvl="1"/>
            <a:r>
              <a:rPr lang="en-US" sz="2000" kern="0" dirty="0" smtClean="0"/>
              <a:t>Does not address cyber-physical nor insider attacks</a:t>
            </a:r>
            <a:endParaRPr lang="en-US" sz="2000" kern="0" dirty="0"/>
          </a:p>
        </p:txBody>
      </p:sp>
      <p:sp>
        <p:nvSpPr>
          <p:cNvPr id="9" name="Content Placeholder 10"/>
          <p:cNvSpPr txBox="1">
            <a:spLocks/>
          </p:cNvSpPr>
          <p:nvPr/>
        </p:nvSpPr>
        <p:spPr>
          <a:xfrm>
            <a:off x="4623924" y="1052956"/>
            <a:ext cx="4038600" cy="209535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80000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 pitchFamily="-112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Char char="–"/>
              <a:defRPr sz="26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95959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  <a:ea typeface="ＭＳ Ｐゴシック" pitchFamily="-112" charset="-128"/>
                <a:cs typeface="ＭＳ Ｐゴシック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itchFamily="28" charset="2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400" kern="0" dirty="0" smtClean="0"/>
              <a:t>Modern Environment</a:t>
            </a:r>
          </a:p>
          <a:p>
            <a:pPr lvl="1"/>
            <a:r>
              <a:rPr lang="en-US" sz="2000" kern="0" dirty="0" smtClean="0"/>
              <a:t>Multiple security domains</a:t>
            </a:r>
          </a:p>
          <a:p>
            <a:pPr lvl="1"/>
            <a:r>
              <a:rPr lang="en-US" sz="2000" kern="0" dirty="0" smtClean="0"/>
              <a:t>High/low, Insider vs Outsider has changed </a:t>
            </a:r>
          </a:p>
          <a:p>
            <a:pPr lvl="2"/>
            <a:r>
              <a:rPr lang="en-US" sz="1600" kern="0" dirty="0" smtClean="0"/>
              <a:t>We are INSIDE the system</a:t>
            </a:r>
          </a:p>
          <a:p>
            <a:pPr lvl="1"/>
            <a:r>
              <a:rPr lang="en-US" sz="2000" kern="0" dirty="0" smtClean="0"/>
              <a:t>How do we secure the cyber-physical?</a:t>
            </a:r>
            <a:endParaRPr lang="en-US" sz="2000" kern="0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457" y="914400"/>
            <a:ext cx="3531130" cy="2634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3681" y="3362550"/>
            <a:ext cx="3593042" cy="228049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73621"/>
            <a:ext cx="8229600" cy="665100"/>
          </a:xfrm>
        </p:spPr>
        <p:txBody>
          <a:bodyPr>
            <a:normAutofit fontScale="9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2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Ethics in these systems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65329"/>
            <a:ext cx="8229600" cy="28084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1975" y="4733925"/>
            <a:ext cx="63531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Trolley Problem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259798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7968"/>
            <a:ext cx="8229600" cy="6287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Will people use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5892"/>
            <a:ext cx="8229600" cy="3543258"/>
          </a:xfrm>
        </p:spPr>
        <p:txBody>
          <a:bodyPr>
            <a:normAutofit/>
          </a:bodyPr>
          <a:lstStyle/>
          <a:p>
            <a:r>
              <a:rPr lang="en-US" dirty="0" smtClean="0"/>
              <a:t>Privacy</a:t>
            </a:r>
          </a:p>
          <a:p>
            <a:pPr lvl="1"/>
            <a:r>
              <a:rPr lang="en-US" dirty="0" smtClean="0"/>
              <a:t>Norway vs. USA</a:t>
            </a:r>
          </a:p>
          <a:p>
            <a:r>
              <a:rPr lang="en-US" dirty="0" smtClean="0"/>
              <a:t>Resilience</a:t>
            </a:r>
          </a:p>
          <a:p>
            <a:pPr lvl="1"/>
            <a:r>
              <a:rPr lang="en-US" dirty="0" smtClean="0"/>
              <a:t>Cyber threats</a:t>
            </a:r>
          </a:p>
          <a:p>
            <a:r>
              <a:rPr lang="en-US" dirty="0" smtClean="0"/>
              <a:t>Fog?</a:t>
            </a:r>
          </a:p>
          <a:p>
            <a:pPr lvl="1"/>
            <a:r>
              <a:rPr lang="en-US" dirty="0" smtClean="0"/>
              <a:t>Ethical Issues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0104" y="1251750"/>
            <a:ext cx="4873752" cy="38890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124075" y="4795008"/>
            <a:ext cx="6210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Your Thoughts?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53314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Professional Society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47892"/>
            <a:ext cx="8229600" cy="1190583"/>
          </a:xfrm>
        </p:spPr>
        <p:txBody>
          <a:bodyPr/>
          <a:lstStyle/>
          <a:p>
            <a:r>
              <a:rPr lang="en-US" dirty="0" smtClean="0"/>
              <a:t>Local Seminars</a:t>
            </a:r>
          </a:p>
          <a:p>
            <a:r>
              <a:rPr lang="en-US" dirty="0" smtClean="0"/>
              <a:t>Get-together</a:t>
            </a: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505242"/>
            <a:ext cx="8229600" cy="187638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Quality</a:t>
            </a:r>
          </a:p>
          <a:p>
            <a:pPr lvl="1"/>
            <a:r>
              <a:rPr lang="en-US" dirty="0" smtClean="0"/>
              <a:t>Accreditation</a:t>
            </a:r>
          </a:p>
          <a:p>
            <a:pPr lvl="1"/>
            <a:r>
              <a:rPr lang="en-US" dirty="0" smtClean="0"/>
              <a:t>Peer Review</a:t>
            </a:r>
          </a:p>
          <a:p>
            <a:pPr lvl="1"/>
            <a:r>
              <a:rPr lang="en-US" dirty="0" smtClean="0"/>
              <a:t>Standards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55" y="2777530"/>
            <a:ext cx="4754890" cy="145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9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56488" y="1118489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="1" baseline="0">
                <a:solidFill>
                  <a:srgbClr val="1B6917"/>
                </a:solidFill>
                <a:latin typeface="Arial"/>
                <a:cs typeface="Arial"/>
              </a:defRPr>
            </a:lvl1pPr>
          </a:lstStyle>
          <a:p>
            <a:pPr algn="ctr"/>
            <a:r>
              <a:rPr lang="en-US" sz="4400" dirty="0" smtClean="0"/>
              <a:t>Cyber-Physical Security Through Information Flow</a:t>
            </a:r>
            <a:endParaRPr lang="en-US" sz="44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-1" y="2943225"/>
            <a:ext cx="9237785" cy="2695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>
                <a:solidFill>
                  <a:srgbClr val="40403E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lnSpc>
                <a:spcPct val="120000"/>
              </a:lnSpc>
              <a:defRPr/>
            </a:pP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Bruce McMillin </a:t>
            </a:r>
            <a:endParaRPr lang="en-US" sz="28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  <a:defRPr/>
            </a:pPr>
            <a:endParaRPr lang="en-US" sz="1400" b="1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sz="14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700" b="1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Professor, </a:t>
            </a:r>
            <a:r>
              <a:rPr lang="en-US" sz="17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Science</a:t>
            </a:r>
          </a:p>
          <a:p>
            <a:pPr lvl="0">
              <a:lnSpc>
                <a:spcPct val="120000"/>
              </a:lnSpc>
              <a:defRPr/>
            </a:pPr>
            <a:r>
              <a:rPr lang="en-US" sz="1600" b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2018-2020 Distinguished Visitor</a:t>
            </a:r>
            <a:endParaRPr 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Missouri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Science and Technology</a:t>
            </a:r>
          </a:p>
          <a:p>
            <a:pPr lvl="0">
              <a:lnSpc>
                <a:spcPct val="12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325 Computer Science, 500 W. 15</a:t>
            </a:r>
            <a:r>
              <a:rPr lang="en-US" baseline="300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St., 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Rolla, MO 65409</a:t>
            </a:r>
          </a:p>
          <a:p>
            <a:pPr lvl="0">
              <a:lnSpc>
                <a:spcPct val="120000"/>
              </a:lnSpc>
              <a:defRPr/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o/ (573)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341-6435 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 </a:t>
            </a:r>
            <a:r>
              <a:rPr lang="en-US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ff@mst.edu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954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and Governance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Utility?</a:t>
            </a:r>
          </a:p>
          <a:p>
            <a:pPr lvl="1"/>
            <a:r>
              <a:rPr lang="en-US" dirty="0" smtClean="0"/>
              <a:t>NISTIR 7628</a:t>
            </a:r>
          </a:p>
          <a:p>
            <a:r>
              <a:rPr lang="en-US" dirty="0" smtClean="0"/>
              <a:t>Cloud?</a:t>
            </a:r>
          </a:p>
          <a:p>
            <a:pPr lvl="1"/>
            <a:r>
              <a:rPr lang="en-US" dirty="0" smtClean="0"/>
              <a:t>NERC CIP</a:t>
            </a:r>
          </a:p>
          <a:p>
            <a:pPr lvl="1"/>
            <a:r>
              <a:rPr lang="en-US" dirty="0" smtClean="0"/>
              <a:t>Timing</a:t>
            </a:r>
          </a:p>
          <a:p>
            <a:r>
              <a:rPr lang="en-US" dirty="0" smtClean="0"/>
              <a:t>Fog?</a:t>
            </a:r>
          </a:p>
          <a:p>
            <a:pPr lvl="1"/>
            <a:r>
              <a:rPr lang="en-US" dirty="0" err="1" smtClean="0"/>
              <a:t>IoT</a:t>
            </a:r>
            <a:endParaRPr lang="en-US" dirty="0" smtClean="0"/>
          </a:p>
          <a:p>
            <a:pPr lvl="1"/>
            <a:r>
              <a:rPr lang="en-US" dirty="0" smtClean="0"/>
              <a:t>Locally Managed</a:t>
            </a:r>
          </a:p>
          <a:p>
            <a:pPr lvl="1"/>
            <a:r>
              <a:rPr lang="en-US" dirty="0" smtClean="0"/>
              <a:t>Locally Protected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704" y="1665329"/>
            <a:ext cx="4873752" cy="388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9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26" y="171451"/>
            <a:ext cx="5084749" cy="2912624"/>
          </a:xfrm>
        </p:spPr>
      </p:pic>
      <p:sp>
        <p:nvSpPr>
          <p:cNvPr id="5" name="TextBox 4"/>
          <p:cNvSpPr txBox="1"/>
          <p:nvPr/>
        </p:nvSpPr>
        <p:spPr>
          <a:xfrm>
            <a:off x="7537436" y="1102811"/>
            <a:ext cx="251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Cloud</a:t>
            </a:r>
            <a:endParaRPr lang="en-US" sz="44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537" y="431302"/>
            <a:ext cx="2066925" cy="20669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37436" y="3817436"/>
            <a:ext cx="251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Fog</a:t>
            </a:r>
            <a:endParaRPr lang="en-US" sz="44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833"/>
          <a:stretch/>
        </p:blipFill>
        <p:spPr>
          <a:xfrm>
            <a:off x="469886" y="3505851"/>
            <a:ext cx="6673864" cy="13826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52876" y="6446460"/>
            <a:ext cx="8376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https://electronicsofthings.com/expert-opinion/fog-computing-relevance-iot</a:t>
            </a:r>
            <a:r>
              <a:rPr lang="en-US" dirty="0"/>
              <a:t>/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2876" y="6373720"/>
            <a:ext cx="8143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smtClean="0"/>
              <a:t>www.etsy.com/listing/559016362/there-is-no-cloud-its-just-someone-else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3952876" y="6105683"/>
            <a:ext cx="7747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https://www.wired.com/story/its-time-to-think-beyond-cloud-computing</a:t>
            </a:r>
            <a:r>
              <a:rPr lang="en-US" dirty="0"/>
              <a:t>/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95" t="67129" r="15659" b="5625"/>
          <a:stretch/>
        </p:blipFill>
        <p:spPr>
          <a:xfrm>
            <a:off x="1041235" y="4849339"/>
            <a:ext cx="5133976" cy="124568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37436" y="5187046"/>
            <a:ext cx="251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Mist</a:t>
            </a:r>
            <a:endParaRPr lang="en-US" sz="44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7537436" y="2447826"/>
            <a:ext cx="2514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Dew</a:t>
            </a:r>
            <a:endParaRPr lang="en-US" sz="4400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625" y="171452"/>
            <a:ext cx="3810406" cy="236314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952876" y="6044377"/>
            <a:ext cx="64564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https://www.pubnub.com/blog/moving-the-cloud-to-the-edge-computing/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626" y="2641432"/>
            <a:ext cx="6385987" cy="78129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46105" y="6369923"/>
            <a:ext cx="74834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http://thewallpaper.co/dew-drops-high-definition-wallpaper-download-dew-drops-images-free-wallpaper-of-windows-desktop-images-high-resolution-1920x1080/</a:t>
            </a:r>
          </a:p>
        </p:txBody>
      </p:sp>
    </p:spTree>
    <p:extLst>
      <p:ext uri="{BB962C8B-B14F-4D97-AF65-F5344CB8AC3E}">
        <p14:creationId xmlns:p14="http://schemas.microsoft.com/office/powerpoint/2010/main" val="634642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1" grpId="1"/>
      <p:bldP spid="12" grpId="0"/>
      <p:bldP spid="15" grpId="0"/>
      <p:bldP spid="16" grpId="0"/>
      <p:bldP spid="18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507" y="568391"/>
            <a:ext cx="8686800" cy="493295"/>
          </a:xfrm>
        </p:spPr>
        <p:txBody>
          <a:bodyPr>
            <a:noAutofit/>
          </a:bodyPr>
          <a:lstStyle/>
          <a:p>
            <a:r>
              <a:rPr lang="en-US" sz="4000" b="1" dirty="0" err="1" smtClean="0"/>
              <a:t>Transactive</a:t>
            </a:r>
            <a:r>
              <a:rPr lang="en-US" sz="4000" b="1" dirty="0" smtClean="0"/>
              <a:t> Energy Management</a:t>
            </a:r>
            <a:endParaRPr lang="en-US" sz="4000" b="1" dirty="0"/>
          </a:p>
        </p:txBody>
      </p:sp>
      <p:pic>
        <p:nvPicPr>
          <p:cNvPr id="9" name="Content Placeholder 8" descr="DGI Architecture1.3a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46669" y="1133460"/>
            <a:ext cx="5668476" cy="4911969"/>
          </a:xfrm>
        </p:spPr>
      </p:pic>
      <p:sp>
        <p:nvSpPr>
          <p:cNvPr id="5" name="Curved Right Arrow 4"/>
          <p:cNvSpPr/>
          <p:nvPr/>
        </p:nvSpPr>
        <p:spPr bwMode="auto">
          <a:xfrm rot="16200000">
            <a:off x="4718539" y="1313000"/>
            <a:ext cx="381000" cy="4624754"/>
          </a:xfrm>
          <a:prstGeom prst="curvedRightArrow">
            <a:avLst>
              <a:gd name="adj1" fmla="val 36737"/>
              <a:gd name="adj2" fmla="val 108886"/>
              <a:gd name="adj3" fmla="val 20082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00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sz="1400"/>
          </a:p>
        </p:txBody>
      </p:sp>
      <p:sp>
        <p:nvSpPr>
          <p:cNvPr id="7" name="Curved Down Arrow 156"/>
          <p:cNvSpPr>
            <a:spLocks noChangeArrowheads="1"/>
          </p:cNvSpPr>
          <p:nvPr/>
        </p:nvSpPr>
        <p:spPr bwMode="auto">
          <a:xfrm flipH="1">
            <a:off x="2813539" y="2363941"/>
            <a:ext cx="1371600" cy="610016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0000"/>
          </a:solidFill>
          <a:ln w="9525" algn="ctr">
            <a:noFill/>
            <a:round/>
            <a:headEnd/>
            <a:tailEnd type="triangle" w="med" len="med"/>
          </a:ln>
        </p:spPr>
        <p:txBody>
          <a:bodyPr/>
          <a:lstStyle/>
          <a:p>
            <a:endParaRPr lang="en-US" sz="1400"/>
          </a:p>
        </p:txBody>
      </p:sp>
      <p:sp>
        <p:nvSpPr>
          <p:cNvPr id="10" name="TextBox 158"/>
          <p:cNvSpPr txBox="1">
            <a:spLocks noChangeArrowheads="1"/>
          </p:cNvSpPr>
          <p:nvPr/>
        </p:nvSpPr>
        <p:spPr bwMode="auto">
          <a:xfrm>
            <a:off x="929053" y="2363941"/>
            <a:ext cx="132177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More Critical need</a:t>
            </a:r>
          </a:p>
        </p:txBody>
      </p:sp>
      <p:grpSp>
        <p:nvGrpSpPr>
          <p:cNvPr id="11" name="Group 160"/>
          <p:cNvGrpSpPr>
            <a:grpSpLocks/>
          </p:cNvGrpSpPr>
          <p:nvPr/>
        </p:nvGrpSpPr>
        <p:grpSpPr bwMode="auto">
          <a:xfrm>
            <a:off x="2596662" y="2288450"/>
            <a:ext cx="5760540" cy="537023"/>
            <a:chOff x="2362200" y="4892040"/>
            <a:chExt cx="5760540" cy="537206"/>
          </a:xfrm>
        </p:grpSpPr>
        <p:sp>
          <p:nvSpPr>
            <p:cNvPr id="12" name="Curved Down Arrow 157"/>
            <p:cNvSpPr>
              <a:spLocks noChangeArrowheads="1"/>
            </p:cNvSpPr>
            <p:nvPr/>
          </p:nvSpPr>
          <p:spPr bwMode="auto">
            <a:xfrm flipH="1">
              <a:off x="2362200" y="4892040"/>
              <a:ext cx="4419600" cy="457200"/>
            </a:xfrm>
            <a:prstGeom prst="curvedDownArrow">
              <a:avLst>
                <a:gd name="adj1" fmla="val 25017"/>
                <a:gd name="adj2" fmla="val 49989"/>
                <a:gd name="adj3" fmla="val 25000"/>
              </a:avLst>
            </a:prstGeom>
            <a:solidFill>
              <a:srgbClr val="FFC000"/>
            </a:solidFill>
            <a:ln w="9525" algn="ctr">
              <a:solidFill>
                <a:srgbClr val="FFC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1400"/>
            </a:p>
          </p:txBody>
        </p:sp>
        <p:sp>
          <p:nvSpPr>
            <p:cNvPr id="13" name="TextBox 159"/>
            <p:cNvSpPr txBox="1">
              <a:spLocks noChangeArrowheads="1"/>
            </p:cNvSpPr>
            <p:nvPr/>
          </p:nvSpPr>
          <p:spPr bwMode="auto">
            <a:xfrm>
              <a:off x="7208340" y="4905849"/>
              <a:ext cx="914400" cy="523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1400" b="1" dirty="0">
                  <a:solidFill>
                    <a:srgbClr val="FFFF00"/>
                  </a:solidFill>
                </a:rPr>
                <a:t>Lesser need</a:t>
              </a:r>
            </a:p>
          </p:txBody>
        </p:sp>
      </p:grpSp>
      <p:sp>
        <p:nvSpPr>
          <p:cNvPr id="14" name="Curved Right Arrow 152"/>
          <p:cNvSpPr>
            <a:spLocks noChangeArrowheads="1"/>
          </p:cNvSpPr>
          <p:nvPr/>
        </p:nvSpPr>
        <p:spPr bwMode="auto">
          <a:xfrm rot="16200000">
            <a:off x="3557775" y="5070764"/>
            <a:ext cx="533758" cy="2057400"/>
          </a:xfrm>
          <a:prstGeom prst="curvedRightArrow">
            <a:avLst>
              <a:gd name="adj1" fmla="val 36750"/>
              <a:gd name="adj2" fmla="val 108893"/>
              <a:gd name="adj3" fmla="val 20083"/>
            </a:avLst>
          </a:prstGeom>
          <a:solidFill>
            <a:srgbClr val="92D050"/>
          </a:solidFill>
          <a:ln w="9525" algn="ctr">
            <a:noFill/>
            <a:round/>
            <a:headEnd/>
            <a:tailEnd type="triangle" w="med" len="med"/>
          </a:ln>
        </p:spPr>
        <p:txBody>
          <a:bodyPr/>
          <a:lstStyle/>
          <a:p>
            <a:endParaRPr lang="en-US" sz="1400"/>
          </a:p>
        </p:txBody>
      </p:sp>
      <p:sp>
        <p:nvSpPr>
          <p:cNvPr id="15" name="Curved Right Arrow 14"/>
          <p:cNvSpPr/>
          <p:nvPr/>
        </p:nvSpPr>
        <p:spPr bwMode="auto">
          <a:xfrm rot="16200000">
            <a:off x="3335642" y="2598846"/>
            <a:ext cx="427038" cy="1981200"/>
          </a:xfrm>
          <a:prstGeom prst="curvedRightArrow">
            <a:avLst>
              <a:gd name="adj1" fmla="val 9002"/>
              <a:gd name="adj2" fmla="val 108886"/>
              <a:gd name="adj3" fmla="val 20082"/>
            </a:avLst>
          </a:prstGeom>
          <a:solidFill>
            <a:schemeClr val="accent1">
              <a:lumMod val="75000"/>
            </a:schemeClr>
          </a:solidFill>
          <a:ln w="9525" cap="flat" cmpd="sng" algn="ctr">
            <a:solidFill>
              <a:srgbClr val="0066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sz="1400"/>
          </a:p>
        </p:txBody>
      </p:sp>
      <p:sp>
        <p:nvSpPr>
          <p:cNvPr id="16" name="TextBox 158"/>
          <p:cNvSpPr txBox="1">
            <a:spLocks noChangeArrowheads="1"/>
          </p:cNvSpPr>
          <p:nvPr/>
        </p:nvSpPr>
        <p:spPr bwMode="auto">
          <a:xfrm>
            <a:off x="7696314" y="3390842"/>
            <a:ext cx="132177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B0F0"/>
                </a:solidFill>
              </a:rPr>
              <a:t>Who needs Power?</a:t>
            </a:r>
            <a:endParaRPr lang="en-US" sz="1400" b="1" dirty="0">
              <a:solidFill>
                <a:srgbClr val="00B0F0"/>
              </a:solidFill>
            </a:endParaRPr>
          </a:p>
        </p:txBody>
      </p:sp>
      <p:sp>
        <p:nvSpPr>
          <p:cNvPr id="17" name="TextBox 158"/>
          <p:cNvSpPr txBox="1">
            <a:spLocks noChangeArrowheads="1"/>
          </p:cNvSpPr>
          <p:nvPr/>
        </p:nvSpPr>
        <p:spPr bwMode="auto">
          <a:xfrm>
            <a:off x="7602530" y="5598243"/>
            <a:ext cx="132177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92D050"/>
                </a:solidFill>
              </a:rPr>
              <a:t>Transfer Power</a:t>
            </a:r>
            <a:endParaRPr lang="en-US" sz="1400" b="1" dirty="0">
              <a:solidFill>
                <a:srgbClr val="92D050"/>
              </a:solidFill>
            </a:endParaRPr>
          </a:p>
        </p:txBody>
      </p:sp>
      <p:pic>
        <p:nvPicPr>
          <p:cNvPr id="18" name="Picture 6" descr="MS&amp;T Solar Villag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2370" y="1496639"/>
            <a:ext cx="8394782" cy="31635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83820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0" grpId="0"/>
      <p:bldP spid="14" grpId="0" animBg="1"/>
      <p:bldP spid="15" grpId="0" animBg="1"/>
      <p:bldP spid="16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1|20.5|14.2|4.2|1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2|11.4|8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13.9|5|1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7|3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114.1|38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8|167.4|0.6|29.7|0.5|17.4|2.7|57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3|0.1|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0.4|0.2|0.2|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25226</TotalTime>
  <Words>2101</Words>
  <Application>Microsoft Office PowerPoint</Application>
  <PresentationFormat>On-screen Show (4:3)</PresentationFormat>
  <Paragraphs>527</Paragraphs>
  <Slides>66</Slides>
  <Notes>3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8" baseType="lpstr">
      <vt:lpstr>ＭＳ Ｐゴシック</vt:lpstr>
      <vt:lpstr>SimSun</vt:lpstr>
      <vt:lpstr>Arial</vt:lpstr>
      <vt:lpstr>Calibri</vt:lpstr>
      <vt:lpstr>Encode Sans Normal Black</vt:lpstr>
      <vt:lpstr>Lucida Grande</vt:lpstr>
      <vt:lpstr>Orgon Slab Light</vt:lpstr>
      <vt:lpstr>Orgon Slab Medium</vt:lpstr>
      <vt:lpstr>Tahoma</vt:lpstr>
      <vt:lpstr>Times New Roman</vt:lpstr>
      <vt:lpstr>Wingdings</vt:lpstr>
      <vt:lpstr>Office Theme</vt:lpstr>
      <vt:lpstr>PowerPoint Presentation</vt:lpstr>
      <vt:lpstr>Where is Missouri S&amp;T</vt:lpstr>
      <vt:lpstr>CPS</vt:lpstr>
      <vt:lpstr>A modern Cyber-Physical System</vt:lpstr>
      <vt:lpstr>Modern Security Domains</vt:lpstr>
      <vt:lpstr>Non-Intrusive Load Monitoring</vt:lpstr>
      <vt:lpstr>Management and Governance</vt:lpstr>
      <vt:lpstr>PowerPoint Presentation</vt:lpstr>
      <vt:lpstr>Transactive Energy Management</vt:lpstr>
      <vt:lpstr>PowerPoint Presentation</vt:lpstr>
      <vt:lpstr>Threats</vt:lpstr>
      <vt:lpstr>Firewalls</vt:lpstr>
      <vt:lpstr>Seems Simple, What could go wrong?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Solarwinds</vt:lpstr>
      <vt:lpstr>Biba Model - 1975</vt:lpstr>
      <vt:lpstr>Problems</vt:lpstr>
      <vt:lpstr>PowerPoint Presentation</vt:lpstr>
      <vt:lpstr>PowerPoint Presentation</vt:lpstr>
      <vt:lpstr>Security?  Bell-La Padula</vt:lpstr>
      <vt:lpstr>PowerPoint Presentation</vt:lpstr>
      <vt:lpstr>PowerPoint Presentation</vt:lpstr>
      <vt:lpstr>Fog Energy Management</vt:lpstr>
      <vt:lpstr>The overlapping security domains in an IoT smart grid environment.</vt:lpstr>
      <vt:lpstr>Information Present in the Physical Entity</vt:lpstr>
      <vt:lpstr>Information Flow Models</vt:lpstr>
      <vt:lpstr>Information Present in the Physical Entity (Non-interference view)</vt:lpstr>
      <vt:lpstr>Information Flow Models</vt:lpstr>
      <vt:lpstr>Information Present in the Physical Entity (Non-inference view)</vt:lpstr>
      <vt:lpstr>Information Flow Models</vt:lpstr>
      <vt:lpstr>Information Present in the Physical Entity (Non-deducibility view)</vt:lpstr>
      <vt:lpstr>The overlapping security domains  in a CPS environment.</vt:lpstr>
      <vt:lpstr>Non-deducibility</vt:lpstr>
      <vt:lpstr>The Challenge</vt:lpstr>
      <vt:lpstr>Multiple Domain Nondeducibility</vt:lpstr>
      <vt:lpstr>Multiple Domains of Stuxnet</vt:lpstr>
      <vt:lpstr>Stuxnet Attack</vt:lpstr>
      <vt:lpstr>Stuxnet Attack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Typical Result</vt:lpstr>
      <vt:lpstr>What to do with this information?</vt:lpstr>
      <vt:lpstr>What to do with this information?</vt:lpstr>
      <vt:lpstr>PowerPoint Presentation</vt:lpstr>
      <vt:lpstr>PowerPoint Presentation</vt:lpstr>
      <vt:lpstr>PowerPoint Presentation</vt:lpstr>
      <vt:lpstr>Ethics in these systems</vt:lpstr>
      <vt:lpstr>Will people use this?</vt:lpstr>
      <vt:lpstr>A Professional Society</vt:lpstr>
      <vt:lpstr>PowerPoint Presentation</vt:lpstr>
    </vt:vector>
  </TitlesOfParts>
  <Company>Missouri University of Science and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Joe Miner</dc:creator>
  <cp:lastModifiedBy>McMillin, Bruce M.</cp:lastModifiedBy>
  <cp:revision>485</cp:revision>
  <cp:lastPrinted>2014-10-02T23:52:06Z</cp:lastPrinted>
  <dcterms:created xsi:type="dcterms:W3CDTF">2011-01-20T20:51:22Z</dcterms:created>
  <dcterms:modified xsi:type="dcterms:W3CDTF">2020-12-22T12:57:45Z</dcterms:modified>
</cp:coreProperties>
</file>